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205314" y="971848"/>
            <a:ext cx="7772400" cy="2486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lang="en-US" sz="8000"/>
              <a:t>Vocabulary </a:t>
            </a:r>
            <a:endParaRPr b="1" sz="80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lang="en-US" sz="8000"/>
              <a:t>Unit    </a:t>
            </a:r>
            <a:endParaRPr b="1" sz="80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</a:pPr>
            <a:r>
              <a:rPr b="1" lang="en-US" sz="6600"/>
              <a:t>AP &amp;</a:t>
            </a:r>
            <a:r>
              <a:rPr b="1" lang="en-US" sz="6600"/>
              <a:t> 10H</a:t>
            </a:r>
            <a:endParaRPr b="1" sz="6600"/>
          </a:p>
        </p:txBody>
      </p:sp>
      <p:pic>
        <p:nvPicPr>
          <p:cNvPr descr="Screen Shot 2015-12-22 at 4.46.49 PM.pn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063" y="2484956"/>
            <a:ext cx="3200400" cy="7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Emaciated</a:t>
            </a:r>
            <a:endParaRPr b="1" sz="60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unnaturally thin</a:t>
            </a:r>
            <a:endParaRPr/>
          </a:p>
        </p:txBody>
      </p:sp>
      <p:pic>
        <p:nvPicPr>
          <p:cNvPr descr="578e4d3561f6f4104bf284241eeeb119.jpg"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0899" y="2006733"/>
            <a:ext cx="2852657" cy="4119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Exult</a:t>
            </a:r>
            <a:endParaRPr b="1" sz="6000"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rejoice greatly </a:t>
            </a:r>
            <a:endParaRPr/>
          </a:p>
        </p:txBody>
      </p:sp>
      <p:pic>
        <p:nvPicPr>
          <p:cNvPr descr="dv740103.jpg"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6562" y="2787452"/>
            <a:ext cx="4513759" cy="3554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Gnarled</a:t>
            </a:r>
            <a:endParaRPr b="1" sz="6000"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knotted and twisted</a:t>
            </a:r>
            <a:endParaRPr/>
          </a:p>
        </p:txBody>
      </p:sp>
      <p:pic>
        <p:nvPicPr>
          <p:cNvPr descr="witch-tree.jpg" id="163" name="Google Shape;1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0057" y="2611057"/>
            <a:ext cx="5278056" cy="35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Indemnity</a:t>
            </a:r>
            <a:endParaRPr b="1" sz="6000"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payment for damage or loss </a:t>
            </a:r>
            <a:endParaRPr/>
          </a:p>
        </p:txBody>
      </p:sp>
      <p:pic>
        <p:nvPicPr>
          <p:cNvPr descr="tumblr_m1ifm4vUpB1qi0cdxo1_500.jpg"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9048" y="2450255"/>
            <a:ext cx="6350000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Inkling</a:t>
            </a:r>
            <a:endParaRPr b="1" sz="6000"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hint; a vague notion</a:t>
            </a:r>
            <a:endParaRPr/>
          </a:p>
        </p:txBody>
      </p:sp>
      <p:pic>
        <p:nvPicPr>
          <p:cNvPr descr="the-third-wheel.jpg" id="177" name="Google Shape;1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117" y="2491273"/>
            <a:ext cx="428625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Limpid</a:t>
            </a:r>
            <a:endParaRPr b="1" sz="6000"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clear and transparent</a:t>
            </a:r>
            <a:endParaRPr/>
          </a:p>
        </p:txBody>
      </p:sp>
      <p:pic>
        <p:nvPicPr>
          <p:cNvPr descr="Unknown.jpeg" id="184" name="Google Shape;18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7723" y="2604970"/>
            <a:ext cx="5291410" cy="352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Omnipotent</a:t>
            </a:r>
            <a:endParaRPr b="1" sz="6000"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almighty, having unlimited power or authority</a:t>
            </a:r>
            <a:endParaRPr/>
          </a:p>
        </p:txBody>
      </p:sp>
      <p:pic>
        <p:nvPicPr>
          <p:cNvPr descr="Zeus,_altemps.JPG"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288" y="2447514"/>
            <a:ext cx="2968034" cy="401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Palatable</a:t>
            </a:r>
            <a:endParaRPr b="1" sz="6000"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agreeable to the taste or one’s sensibilities </a:t>
            </a:r>
            <a:endParaRPr/>
          </a:p>
        </p:txBody>
      </p:sp>
      <p:pic>
        <p:nvPicPr>
          <p:cNvPr descr="IMG_2304.JPG" id="198" name="Google Shape;1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0298" y="2571934"/>
            <a:ext cx="5833641" cy="38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Poignant</a:t>
            </a:r>
            <a:endParaRPr b="1" sz="6000"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deeply affecting or deeply touching</a:t>
            </a:r>
            <a:endParaRPr/>
          </a:p>
        </p:txBody>
      </p:sp>
      <p:pic>
        <p:nvPicPr>
          <p:cNvPr descr="e9b0b4ca078c1acd1bb245eec19af115.jpg"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492" y="2685651"/>
            <a:ext cx="4786984" cy="3590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Rancor</a:t>
            </a:r>
            <a:endParaRPr b="1" sz="6000"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bitter resentment</a:t>
            </a:r>
            <a:endParaRPr/>
          </a:p>
        </p:txBody>
      </p:sp>
      <p:pic>
        <p:nvPicPr>
          <p:cNvPr descr="anigif_enhanced-buzz-5457-1399357783-5_preview.gif" id="212" name="Google Shape;2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068" y="2369279"/>
            <a:ext cx="58420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Allocate</a:t>
            </a:r>
            <a:endParaRPr b="1" sz="6000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set apart or designate for a special purpose </a:t>
            </a:r>
            <a:endParaRPr/>
          </a:p>
        </p:txBody>
      </p:sp>
      <p:pic>
        <p:nvPicPr>
          <p:cNvPr descr="5893585ee6005cf3ae86af24571e869f.jp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6180" y="2526892"/>
            <a:ext cx="2633342" cy="393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Sophomoric</a:t>
            </a:r>
            <a:endParaRPr b="1" sz="6000"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immature and overconfident; conceited</a:t>
            </a:r>
            <a:endParaRPr/>
          </a:p>
        </p:txBody>
      </p:sp>
      <p:sp>
        <p:nvSpPr>
          <p:cNvPr id="219" name="Google Shape;219;p32"/>
          <p:cNvSpPr txBox="1"/>
          <p:nvPr/>
        </p:nvSpPr>
        <p:spPr>
          <a:xfrm>
            <a:off x="1349277" y="2816846"/>
            <a:ext cx="6071748" cy="2308324"/>
          </a:xfrm>
          <a:prstGeom prst="rect">
            <a:avLst/>
          </a:prstGeom>
          <a:noFill/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leave this to the imagination. Insert mental image here.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Spontaneous </a:t>
            </a:r>
            <a:endParaRPr b="1" sz="6000"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arising naturally; not planned or engineered in advance </a:t>
            </a:r>
            <a:endParaRPr/>
          </a:p>
        </p:txBody>
      </p:sp>
      <p:pic>
        <p:nvPicPr>
          <p:cNvPr descr="tumblr_static_tumblr_nb4ll4xe0n1se94ywo1_500.jpg" id="226" name="Google Shape;2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340" y="3064878"/>
            <a:ext cx="4828297" cy="3263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Ardent</a:t>
            </a:r>
            <a:endParaRPr b="1" sz="600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very enthusiastic, impassioned </a:t>
            </a:r>
            <a:endParaRPr/>
          </a:p>
        </p:txBody>
      </p:sp>
      <p:pic>
        <p:nvPicPr>
          <p:cNvPr descr="8338821311_965c34f544.jp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097" y="2601064"/>
            <a:ext cx="4087747" cy="317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Assiduous</a:t>
            </a:r>
            <a:endParaRPr b="1" sz="6000"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persistent, diligent</a:t>
            </a:r>
            <a:endParaRPr/>
          </a:p>
        </p:txBody>
      </p:sp>
      <p:pic>
        <p:nvPicPr>
          <p:cNvPr descr="Unknown.jpe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6053" y="2398357"/>
            <a:ext cx="5266266" cy="3727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Brash</a:t>
            </a:r>
            <a:endParaRPr b="1" sz="6000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prone to act in a hasty manner; imprudent </a:t>
            </a:r>
            <a:endParaRPr/>
          </a:p>
        </p:txBody>
      </p:sp>
      <p:pic>
        <p:nvPicPr>
          <p:cNvPr descr="Unknown-1.jpeg"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351" y="2416346"/>
            <a:ext cx="5059653" cy="3336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Capricious</a:t>
            </a:r>
            <a:endParaRPr b="1" sz="6000"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subject to whims or passing fancies</a:t>
            </a:r>
            <a:endParaRPr/>
          </a:p>
        </p:txBody>
      </p:sp>
      <p:pic>
        <p:nvPicPr>
          <p:cNvPr descr="orig-21241975.jpg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8821" y="2593134"/>
            <a:ext cx="50673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Chastise</a:t>
            </a:r>
            <a:endParaRPr b="1" sz="6000"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inflict physical punishment as a means of correction</a:t>
            </a:r>
            <a:endParaRPr/>
          </a:p>
        </p:txBody>
      </p:sp>
      <p:pic>
        <p:nvPicPr>
          <p:cNvPr descr="Unknown-2.jpeg"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7398" y="2963476"/>
            <a:ext cx="6036002" cy="2554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Copious</a:t>
            </a:r>
            <a:endParaRPr b="1" sz="600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abundant; plentiful; wordy; verbose</a:t>
            </a:r>
            <a:endParaRPr/>
          </a:p>
        </p:txBody>
      </p:sp>
      <p:pic>
        <p:nvPicPr>
          <p:cNvPr descr="corn field iowa crop_0.jpg"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808" y="2578552"/>
            <a:ext cx="5820412" cy="3273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Deviate</a:t>
            </a:r>
            <a:endParaRPr b="1" sz="6000"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turn aside; to stray from the norm</a:t>
            </a:r>
            <a:endParaRPr/>
          </a:p>
        </p:txBody>
      </p:sp>
      <p:pic>
        <p:nvPicPr>
          <p:cNvPr descr="33921-Be-Different.png"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423" y="2667868"/>
            <a:ext cx="3810794" cy="345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