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205314" y="971848"/>
            <a:ext cx="7772400" cy="2486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b="1" lang="en-US" sz="8000"/>
              <a:t>Vocabulary </a:t>
            </a:r>
            <a:br>
              <a:rPr b="1" lang="en-US" sz="8000"/>
            </a:br>
            <a:r>
              <a:rPr b="1" lang="en-US" sz="8000"/>
              <a:t>Unit    </a:t>
            </a:r>
            <a:endParaRPr b="1" sz="8000"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</a:pPr>
            <a:r>
              <a:rPr b="1" lang="en-US" sz="6600"/>
              <a:t>English AP &amp; 10H</a:t>
            </a:r>
            <a:endParaRPr b="1" sz="6600"/>
          </a:p>
        </p:txBody>
      </p:sp>
      <p:pic>
        <p:nvPicPr>
          <p:cNvPr descr="Screen Shot 2015-12-22 at 4.46.41 PM.png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3414" y="2498337"/>
            <a:ext cx="2654300" cy="8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Exponent</a:t>
            </a:r>
            <a:endParaRPr b="1" sz="6000"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one who advocates, speaks for, explains, or interprets</a:t>
            </a:r>
            <a:endParaRPr/>
          </a:p>
        </p:txBody>
      </p:sp>
      <p:pic>
        <p:nvPicPr>
          <p:cNvPr descr="interpreter-translator.jpg"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705" y="3132594"/>
            <a:ext cx="7874000" cy="28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Garrulous</a:t>
            </a:r>
            <a:endParaRPr b="1" sz="6000"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given to much talking</a:t>
            </a:r>
            <a:endParaRPr/>
          </a:p>
        </p:txBody>
      </p:sp>
      <p:pic>
        <p:nvPicPr>
          <p:cNvPr descr="404e_2_0813.jpg"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4887" y="2581991"/>
            <a:ext cx="5107522" cy="341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Insuperable</a:t>
            </a:r>
            <a:endParaRPr b="1" sz="6000"/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incapable of being overcome</a:t>
            </a:r>
            <a:endParaRPr/>
          </a:p>
        </p:txBody>
      </p:sp>
      <p:pic>
        <p:nvPicPr>
          <p:cNvPr descr="MI0001062267.jpg" id="163" name="Google Shape;1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4983" y="2651743"/>
            <a:ext cx="3572668" cy="3474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Lamentable</a:t>
            </a:r>
            <a:endParaRPr b="1" sz="6000"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be regretted or pitied</a:t>
            </a:r>
            <a:endParaRPr/>
          </a:p>
        </p:txBody>
      </p:sp>
      <p:pic>
        <p:nvPicPr>
          <p:cNvPr descr="af4200a21323b47f01cbeab03728886b.jpg" id="170" name="Google Shape;17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6287" y="2484303"/>
            <a:ext cx="3123260" cy="4164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Misnomer</a:t>
            </a:r>
            <a:endParaRPr b="1" sz="6000"/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an unsuitable or misleading name</a:t>
            </a:r>
            <a:endParaRPr/>
          </a:p>
        </p:txBody>
      </p:sp>
      <p:pic>
        <p:nvPicPr>
          <p:cNvPr descr="Screen Shot 2016-01-17 at 10.29.02 AM.png" id="177" name="Google Shape;17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2411" y="2437401"/>
            <a:ext cx="3275752" cy="4213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Profess</a:t>
            </a:r>
            <a:endParaRPr b="1" sz="6000"/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affirm openly</a:t>
            </a:r>
            <a:endParaRPr/>
          </a:p>
        </p:txBody>
      </p:sp>
      <p:pic>
        <p:nvPicPr>
          <p:cNvPr descr="32515-78210.jpg" id="184" name="Google Shape;18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1038" y="2316821"/>
            <a:ext cx="3560712" cy="4303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Respite</a:t>
            </a:r>
            <a:endParaRPr b="1" sz="6000"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period of relief or rest</a:t>
            </a:r>
            <a:endParaRPr/>
          </a:p>
        </p:txBody>
      </p:sp>
      <p:pic>
        <p:nvPicPr>
          <p:cNvPr descr="Summer-Break.png" id="191" name="Google Shape;19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867" y="2712352"/>
            <a:ext cx="4870578" cy="324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Retribution</a:t>
            </a:r>
            <a:endParaRPr b="1" sz="6000"/>
          </a:p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repayment</a:t>
            </a:r>
            <a:endParaRPr/>
          </a:p>
        </p:txBody>
      </p:sp>
      <p:pic>
        <p:nvPicPr>
          <p:cNvPr descr="50c07e999983e85b46f792d452d1-should-the-criminal-justice-system-focus-more-on-rehabilitation-than-retribution.jpg" id="198" name="Google Shape;19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9568" y="2610269"/>
            <a:ext cx="5334481" cy="37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Sinuous</a:t>
            </a:r>
            <a:endParaRPr b="1" sz="6000"/>
          </a:p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winding; having many curves </a:t>
            </a:r>
            <a:endParaRPr/>
          </a:p>
        </p:txBody>
      </p:sp>
      <p:pic>
        <p:nvPicPr>
          <p:cNvPr descr="14329298961_da63af3bfc_b.jpg" id="205" name="Google Shape;20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399" y="2634163"/>
            <a:ext cx="6712345" cy="3775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Sonorous</a:t>
            </a:r>
            <a:endParaRPr b="1" sz="6000"/>
          </a:p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full, deep, rich in sound</a:t>
            </a:r>
            <a:endParaRPr/>
          </a:p>
        </p:txBody>
      </p:sp>
      <p:pic>
        <p:nvPicPr>
          <p:cNvPr descr="snore300.jpg" id="212" name="Google Shape;21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2288" y="2822079"/>
            <a:ext cx="4427741" cy="3453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Acquiesce</a:t>
            </a:r>
            <a:endParaRPr b="1" sz="6000"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accept without protest</a:t>
            </a:r>
            <a:endParaRPr/>
          </a:p>
        </p:txBody>
      </p:sp>
      <p:pic>
        <p:nvPicPr>
          <p:cNvPr descr="2255498-140122130258.png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403" y="2784297"/>
            <a:ext cx="5259763" cy="3272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Vanguard</a:t>
            </a:r>
            <a:endParaRPr b="1" sz="6000"/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foremost part of an army </a:t>
            </a:r>
            <a:endParaRPr/>
          </a:p>
        </p:txBody>
      </p:sp>
      <p:pic>
        <p:nvPicPr>
          <p:cNvPr descr="share.jpg" id="219" name="Google Shape;21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6911" y="2903875"/>
            <a:ext cx="6137691" cy="322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Wastrel</a:t>
            </a:r>
            <a:endParaRPr/>
          </a:p>
        </p:txBody>
      </p:sp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wasteful person; a good-for-nothing </a:t>
            </a:r>
            <a:endParaRPr/>
          </a:p>
        </p:txBody>
      </p:sp>
      <p:pic>
        <p:nvPicPr>
          <p:cNvPr descr="b_2472_wrastel-web.jpg" id="226" name="Google Shape;22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1913" y="2463800"/>
            <a:ext cx="5211394" cy="384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Allure</a:t>
            </a:r>
            <a:endParaRPr b="1" sz="6000"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entice or tempt</a:t>
            </a:r>
            <a:endParaRPr/>
          </a:p>
        </p:txBody>
      </p:sp>
      <p:pic>
        <p:nvPicPr>
          <p:cNvPr descr="mousetrap.jpg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9936" y="2770613"/>
            <a:ext cx="4638417" cy="315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Askew</a:t>
            </a:r>
            <a:endParaRPr b="1" sz="6000"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twisted to one side</a:t>
            </a:r>
            <a:endParaRPr/>
          </a:p>
        </p:txBody>
      </p:sp>
      <p:pic>
        <p:nvPicPr>
          <p:cNvPr descr="58573904_99765d35ed_b.jpg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2655" y="2691047"/>
            <a:ext cx="4815068" cy="361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Blithe</a:t>
            </a:r>
            <a:endParaRPr b="1" sz="6000"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cheerful, lighthearted</a:t>
            </a:r>
            <a:endParaRPr/>
          </a:p>
        </p:txBody>
      </p:sp>
      <p:pic>
        <p:nvPicPr>
          <p:cNvPr descr="Screen Shot 2016-01-17 at 10.52.43 AM.png"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7686" y="2414518"/>
            <a:ext cx="3018099" cy="4113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Contentious</a:t>
            </a:r>
            <a:endParaRPr b="1" sz="6000"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quarrelsome, inclined to argue</a:t>
            </a:r>
            <a:endParaRPr/>
          </a:p>
        </p:txBody>
      </p:sp>
      <p:pic>
        <p:nvPicPr>
          <p:cNvPr descr="img_3633.jpg"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6462" y="2680758"/>
            <a:ext cx="5679676" cy="378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Covet</a:t>
            </a:r>
            <a:endParaRPr b="1" sz="6000"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desire something belonging to another</a:t>
            </a:r>
            <a:endParaRPr/>
          </a:p>
        </p:txBody>
      </p:sp>
      <p:pic>
        <p:nvPicPr>
          <p:cNvPr descr="images.jpeg"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3338" y="2688493"/>
            <a:ext cx="3480132" cy="348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Crestfallen</a:t>
            </a:r>
            <a:endParaRPr b="1" sz="6000"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discouraged, dejected, downcast</a:t>
            </a:r>
            <a:endParaRPr/>
          </a:p>
        </p:txBody>
      </p:sp>
      <p:pic>
        <p:nvPicPr>
          <p:cNvPr descr="maxresdefault.jpg"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8841" y="2729070"/>
            <a:ext cx="4688874" cy="3516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Disheveled </a:t>
            </a:r>
            <a:endParaRPr b="1" sz="6000"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rumpled, mussed; hanging in disorder</a:t>
            </a:r>
            <a:endParaRPr/>
          </a:p>
        </p:txBody>
      </p:sp>
      <p:pic>
        <p:nvPicPr>
          <p:cNvPr descr="bed-head-002.jpg"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4858" y="2440160"/>
            <a:ext cx="5201920" cy="390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