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5" r:id="rId5"/>
    <p:sldId id="278" r:id="rId6"/>
    <p:sldId id="260" r:id="rId7"/>
    <p:sldId id="261" r:id="rId8"/>
    <p:sldId id="266" r:id="rId9"/>
    <p:sldId id="267" r:id="rId10"/>
    <p:sldId id="268" r:id="rId11"/>
    <p:sldId id="269" r:id="rId12"/>
    <p:sldId id="270"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84"/>
  </p:normalViewPr>
  <p:slideViewPr>
    <p:cSldViewPr snapToGrid="0" snapToObjects="1">
      <p:cViewPr varScale="1">
        <p:scale>
          <a:sx n="98" d="100"/>
          <a:sy n="98" d="100"/>
        </p:scale>
        <p:origin x="54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10/20/18</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10/20/18</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40989"/>
            <a:ext cx="8915400" cy="2694154"/>
          </a:xfrm>
        </p:spPr>
        <p:txBody>
          <a:bodyPr>
            <a:noAutofit/>
          </a:bodyPr>
          <a:lstStyle/>
          <a:p>
            <a:pPr algn="ctr"/>
            <a:r>
              <a:rPr lang="en-US" sz="6000" u="sng" dirty="0"/>
              <a:t>The Odyssey</a:t>
            </a:r>
            <a:br>
              <a:rPr lang="en-US" sz="6000" u="sng" dirty="0"/>
            </a:br>
            <a:r>
              <a:rPr lang="en-US" sz="2800" dirty="0"/>
              <a:t>A Synopsis of the Books.</a:t>
            </a:r>
            <a:endParaRPr lang="en-US" sz="6000" dirty="0"/>
          </a:p>
        </p:txBody>
      </p:sp>
      <p:sp>
        <p:nvSpPr>
          <p:cNvPr id="3" name="Subtitle 2"/>
          <p:cNvSpPr>
            <a:spLocks noGrp="1"/>
          </p:cNvSpPr>
          <p:nvPr>
            <p:ph type="subTitle" idx="1"/>
          </p:nvPr>
        </p:nvSpPr>
        <p:spPr/>
        <p:txBody>
          <a:bodyPr/>
          <a:lstStyle/>
          <a:p>
            <a:r>
              <a:rPr lang="en-US" dirty="0"/>
              <a:t>.</a:t>
            </a:r>
          </a:p>
        </p:txBody>
      </p:sp>
      <p:pic>
        <p:nvPicPr>
          <p:cNvPr id="6" name="Picture 5">
            <a:extLst>
              <a:ext uri="{FF2B5EF4-FFF2-40B4-BE49-F238E27FC236}">
                <a16:creationId xmlns:a16="http://schemas.microsoft.com/office/drawing/2014/main" id="{486577DB-E83B-5F4C-BC19-5E8A1028B9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3548" y="3421447"/>
            <a:ext cx="4582704" cy="3050248"/>
          </a:xfrm>
          <a:prstGeom prst="rect">
            <a:avLst/>
          </a:prstGeom>
        </p:spPr>
      </p:pic>
    </p:spTree>
    <p:extLst>
      <p:ext uri="{BB962C8B-B14F-4D97-AF65-F5344CB8AC3E}">
        <p14:creationId xmlns:p14="http://schemas.microsoft.com/office/powerpoint/2010/main" val="2902175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053A-A7CB-FE4D-9FAF-946F7A333A6E}"/>
              </a:ext>
            </a:extLst>
          </p:cNvPr>
          <p:cNvSpPr>
            <a:spLocks noGrp="1"/>
          </p:cNvSpPr>
          <p:nvPr>
            <p:ph type="title"/>
          </p:nvPr>
        </p:nvSpPr>
        <p:spPr/>
        <p:txBody>
          <a:bodyPr/>
          <a:lstStyle/>
          <a:p>
            <a:r>
              <a:rPr lang="en-US" dirty="0"/>
              <a:t>Book Eight</a:t>
            </a:r>
          </a:p>
        </p:txBody>
      </p:sp>
      <p:sp>
        <p:nvSpPr>
          <p:cNvPr id="3" name="Content Placeholder 2">
            <a:extLst>
              <a:ext uri="{FF2B5EF4-FFF2-40B4-BE49-F238E27FC236}">
                <a16:creationId xmlns:a16="http://schemas.microsoft.com/office/drawing/2014/main" id="{7C09AEF1-DDFE-9A45-B9AF-B042A81AA1D7}"/>
              </a:ext>
            </a:extLst>
          </p:cNvPr>
          <p:cNvSpPr>
            <a:spLocks noGrp="1"/>
          </p:cNvSpPr>
          <p:nvPr>
            <p:ph idx="1"/>
          </p:nvPr>
        </p:nvSpPr>
        <p:spPr/>
        <p:txBody>
          <a:bodyPr>
            <a:normAutofit/>
          </a:bodyPr>
          <a:lstStyle/>
          <a:p>
            <a:r>
              <a:rPr lang="en-US" sz="4000" b="1" dirty="0"/>
              <a:t>Odysseus finally tells the </a:t>
            </a:r>
            <a:r>
              <a:rPr lang="en-US" sz="4000" b="1" dirty="0" err="1"/>
              <a:t>Phaecians</a:t>
            </a:r>
            <a:r>
              <a:rPr lang="en-US" sz="4000" b="1" dirty="0"/>
              <a:t> his story.</a:t>
            </a:r>
          </a:p>
        </p:txBody>
      </p:sp>
    </p:spTree>
    <p:extLst>
      <p:ext uri="{BB962C8B-B14F-4D97-AF65-F5344CB8AC3E}">
        <p14:creationId xmlns:p14="http://schemas.microsoft.com/office/powerpoint/2010/main" val="3497178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053A-A7CB-FE4D-9FAF-946F7A333A6E}"/>
              </a:ext>
            </a:extLst>
          </p:cNvPr>
          <p:cNvSpPr>
            <a:spLocks noGrp="1"/>
          </p:cNvSpPr>
          <p:nvPr>
            <p:ph type="title"/>
          </p:nvPr>
        </p:nvSpPr>
        <p:spPr/>
        <p:txBody>
          <a:bodyPr/>
          <a:lstStyle/>
          <a:p>
            <a:r>
              <a:rPr lang="en-US" dirty="0"/>
              <a:t>Book Nine</a:t>
            </a:r>
          </a:p>
        </p:txBody>
      </p:sp>
      <p:sp>
        <p:nvSpPr>
          <p:cNvPr id="3" name="Content Placeholder 2">
            <a:extLst>
              <a:ext uri="{FF2B5EF4-FFF2-40B4-BE49-F238E27FC236}">
                <a16:creationId xmlns:a16="http://schemas.microsoft.com/office/drawing/2014/main" id="{7C09AEF1-DDFE-9A45-B9AF-B042A81AA1D7}"/>
              </a:ext>
            </a:extLst>
          </p:cNvPr>
          <p:cNvSpPr>
            <a:spLocks noGrp="1"/>
          </p:cNvSpPr>
          <p:nvPr>
            <p:ph idx="1"/>
          </p:nvPr>
        </p:nvSpPr>
        <p:spPr/>
        <p:txBody>
          <a:bodyPr>
            <a:normAutofit fontScale="85000" lnSpcReduction="10000"/>
          </a:bodyPr>
          <a:lstStyle/>
          <a:p>
            <a:r>
              <a:rPr lang="en-US" sz="4000" b="1" dirty="0"/>
              <a:t>He talks about the </a:t>
            </a:r>
            <a:r>
              <a:rPr lang="en-US" sz="4000" b="1" dirty="0" err="1"/>
              <a:t>Cicones</a:t>
            </a:r>
            <a:r>
              <a:rPr lang="en-US" sz="4000" b="1" dirty="0"/>
              <a:t>. The first city they raided after the war.</a:t>
            </a:r>
          </a:p>
          <a:p>
            <a:r>
              <a:rPr lang="en-US" sz="4000" b="1" dirty="0"/>
              <a:t>He talks about the Lotus Eaters.</a:t>
            </a:r>
          </a:p>
          <a:p>
            <a:r>
              <a:rPr lang="en-US" sz="4000" b="1" dirty="0"/>
              <a:t>He shares the story about how he blinded the cyclops Polyphemus. </a:t>
            </a:r>
          </a:p>
        </p:txBody>
      </p:sp>
    </p:spTree>
    <p:extLst>
      <p:ext uri="{BB962C8B-B14F-4D97-AF65-F5344CB8AC3E}">
        <p14:creationId xmlns:p14="http://schemas.microsoft.com/office/powerpoint/2010/main" val="51625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053A-A7CB-FE4D-9FAF-946F7A333A6E}"/>
              </a:ext>
            </a:extLst>
          </p:cNvPr>
          <p:cNvSpPr>
            <a:spLocks noGrp="1"/>
          </p:cNvSpPr>
          <p:nvPr>
            <p:ph type="title"/>
          </p:nvPr>
        </p:nvSpPr>
        <p:spPr/>
        <p:txBody>
          <a:bodyPr/>
          <a:lstStyle/>
          <a:p>
            <a:r>
              <a:rPr lang="en-US" dirty="0"/>
              <a:t>Book Ten</a:t>
            </a:r>
          </a:p>
        </p:txBody>
      </p:sp>
      <p:sp>
        <p:nvSpPr>
          <p:cNvPr id="3" name="Content Placeholder 2">
            <a:extLst>
              <a:ext uri="{FF2B5EF4-FFF2-40B4-BE49-F238E27FC236}">
                <a16:creationId xmlns:a16="http://schemas.microsoft.com/office/drawing/2014/main" id="{7C09AEF1-DDFE-9A45-B9AF-B042A81AA1D7}"/>
              </a:ext>
            </a:extLst>
          </p:cNvPr>
          <p:cNvSpPr>
            <a:spLocks noGrp="1"/>
          </p:cNvSpPr>
          <p:nvPr>
            <p:ph idx="1"/>
          </p:nvPr>
        </p:nvSpPr>
        <p:spPr>
          <a:xfrm>
            <a:off x="500469" y="2321242"/>
            <a:ext cx="8413344" cy="4380004"/>
          </a:xfrm>
        </p:spPr>
        <p:txBody>
          <a:bodyPr>
            <a:normAutofit fontScale="85000" lnSpcReduction="10000"/>
          </a:bodyPr>
          <a:lstStyle/>
          <a:p>
            <a:r>
              <a:rPr lang="en-US" sz="4000" b="1" dirty="0"/>
              <a:t>Odysseus receives a bag of winds from Aeolus, but his men open the bag.</a:t>
            </a:r>
          </a:p>
          <a:p>
            <a:r>
              <a:rPr lang="en-US" sz="4000" b="1" dirty="0"/>
              <a:t>The men end up on the island of Circe, the enchantress that turns men into pigs. Odysseus escapes because he eats a drug that prevents him from falling victim to her spell.</a:t>
            </a:r>
          </a:p>
        </p:txBody>
      </p:sp>
    </p:spTree>
    <p:extLst>
      <p:ext uri="{BB962C8B-B14F-4D97-AF65-F5344CB8AC3E}">
        <p14:creationId xmlns:p14="http://schemas.microsoft.com/office/powerpoint/2010/main" val="159627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053A-A7CB-FE4D-9FAF-946F7A333A6E}"/>
              </a:ext>
            </a:extLst>
          </p:cNvPr>
          <p:cNvSpPr>
            <a:spLocks noGrp="1"/>
          </p:cNvSpPr>
          <p:nvPr>
            <p:ph type="title"/>
          </p:nvPr>
        </p:nvSpPr>
        <p:spPr/>
        <p:txBody>
          <a:bodyPr/>
          <a:lstStyle/>
          <a:p>
            <a:r>
              <a:rPr lang="en-US" dirty="0"/>
              <a:t>Book Eleven</a:t>
            </a:r>
          </a:p>
        </p:txBody>
      </p:sp>
      <p:sp>
        <p:nvSpPr>
          <p:cNvPr id="3" name="Content Placeholder 2">
            <a:extLst>
              <a:ext uri="{FF2B5EF4-FFF2-40B4-BE49-F238E27FC236}">
                <a16:creationId xmlns:a16="http://schemas.microsoft.com/office/drawing/2014/main" id="{7C09AEF1-DDFE-9A45-B9AF-B042A81AA1D7}"/>
              </a:ext>
            </a:extLst>
          </p:cNvPr>
          <p:cNvSpPr>
            <a:spLocks noGrp="1"/>
          </p:cNvSpPr>
          <p:nvPr>
            <p:ph idx="1"/>
          </p:nvPr>
        </p:nvSpPr>
        <p:spPr>
          <a:xfrm>
            <a:off x="356777" y="2190613"/>
            <a:ext cx="8413344" cy="4380004"/>
          </a:xfrm>
        </p:spPr>
        <p:txBody>
          <a:bodyPr>
            <a:normAutofit/>
          </a:bodyPr>
          <a:lstStyle/>
          <a:p>
            <a:r>
              <a:rPr lang="en-US" sz="4000" b="1" dirty="0"/>
              <a:t>Odysseus goes to the underworld to talk to the blind prophet Tiresias. Tiresias tells him that he should avoid the island of the sun god. For, if Odysseus’s men eat the cattle, they will all die. </a:t>
            </a:r>
          </a:p>
        </p:txBody>
      </p:sp>
    </p:spTree>
    <p:extLst>
      <p:ext uri="{BB962C8B-B14F-4D97-AF65-F5344CB8AC3E}">
        <p14:creationId xmlns:p14="http://schemas.microsoft.com/office/powerpoint/2010/main" val="187028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053A-A7CB-FE4D-9FAF-946F7A333A6E}"/>
              </a:ext>
            </a:extLst>
          </p:cNvPr>
          <p:cNvSpPr>
            <a:spLocks noGrp="1"/>
          </p:cNvSpPr>
          <p:nvPr>
            <p:ph type="title"/>
          </p:nvPr>
        </p:nvSpPr>
        <p:spPr/>
        <p:txBody>
          <a:bodyPr/>
          <a:lstStyle/>
          <a:p>
            <a:r>
              <a:rPr lang="en-US" dirty="0"/>
              <a:t>Book Twelve</a:t>
            </a:r>
          </a:p>
        </p:txBody>
      </p:sp>
      <p:sp>
        <p:nvSpPr>
          <p:cNvPr id="3" name="Content Placeholder 2">
            <a:extLst>
              <a:ext uri="{FF2B5EF4-FFF2-40B4-BE49-F238E27FC236}">
                <a16:creationId xmlns:a16="http://schemas.microsoft.com/office/drawing/2014/main" id="{7C09AEF1-DDFE-9A45-B9AF-B042A81AA1D7}"/>
              </a:ext>
            </a:extLst>
          </p:cNvPr>
          <p:cNvSpPr>
            <a:spLocks noGrp="1"/>
          </p:cNvSpPr>
          <p:nvPr>
            <p:ph idx="1"/>
          </p:nvPr>
        </p:nvSpPr>
        <p:spPr>
          <a:xfrm>
            <a:off x="356777" y="2190613"/>
            <a:ext cx="8413344" cy="4380004"/>
          </a:xfrm>
        </p:spPr>
        <p:txBody>
          <a:bodyPr>
            <a:normAutofit fontScale="92500" lnSpcReduction="20000"/>
          </a:bodyPr>
          <a:lstStyle/>
          <a:p>
            <a:r>
              <a:rPr lang="en-US" sz="4000" b="1" dirty="0"/>
              <a:t>Odysseus has his men tie him to the ship so that he can listen to the sirens.</a:t>
            </a:r>
          </a:p>
          <a:p>
            <a:r>
              <a:rPr lang="en-US" sz="4000" b="1" dirty="0"/>
              <a:t>Odysseus choses to go past Scylla (the six-headed monster) instead of Charybdis (the whirlpool). </a:t>
            </a:r>
          </a:p>
          <a:p>
            <a:r>
              <a:rPr lang="en-US" sz="4000" b="1" dirty="0"/>
              <a:t>Even though he doesn’t want to, they stop at the island of Helios.</a:t>
            </a:r>
          </a:p>
        </p:txBody>
      </p:sp>
    </p:spTree>
    <p:extLst>
      <p:ext uri="{BB962C8B-B14F-4D97-AF65-F5344CB8AC3E}">
        <p14:creationId xmlns:p14="http://schemas.microsoft.com/office/powerpoint/2010/main" val="4281812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053A-A7CB-FE4D-9FAF-946F7A333A6E}"/>
              </a:ext>
            </a:extLst>
          </p:cNvPr>
          <p:cNvSpPr>
            <a:spLocks noGrp="1"/>
          </p:cNvSpPr>
          <p:nvPr>
            <p:ph type="title"/>
          </p:nvPr>
        </p:nvSpPr>
        <p:spPr/>
        <p:txBody>
          <a:bodyPr/>
          <a:lstStyle/>
          <a:p>
            <a:r>
              <a:rPr lang="en-US" dirty="0"/>
              <a:t>Book Sixteen</a:t>
            </a:r>
          </a:p>
        </p:txBody>
      </p:sp>
      <p:sp>
        <p:nvSpPr>
          <p:cNvPr id="3" name="Content Placeholder 2">
            <a:extLst>
              <a:ext uri="{FF2B5EF4-FFF2-40B4-BE49-F238E27FC236}">
                <a16:creationId xmlns:a16="http://schemas.microsoft.com/office/drawing/2014/main" id="{7C09AEF1-DDFE-9A45-B9AF-B042A81AA1D7}"/>
              </a:ext>
            </a:extLst>
          </p:cNvPr>
          <p:cNvSpPr>
            <a:spLocks noGrp="1"/>
          </p:cNvSpPr>
          <p:nvPr>
            <p:ph idx="1"/>
          </p:nvPr>
        </p:nvSpPr>
        <p:spPr>
          <a:xfrm>
            <a:off x="356777" y="2190613"/>
            <a:ext cx="8413344" cy="4380004"/>
          </a:xfrm>
        </p:spPr>
        <p:txBody>
          <a:bodyPr>
            <a:normAutofit/>
          </a:bodyPr>
          <a:lstStyle/>
          <a:p>
            <a:r>
              <a:rPr lang="en-US" sz="4000" b="1" dirty="0"/>
              <a:t>Odysseus returns to Ithaca in disguise (dressed as a beggar) and speaks with Eumaeus. He meets Telemachus (his son)- first time in 20 years.</a:t>
            </a:r>
          </a:p>
        </p:txBody>
      </p:sp>
    </p:spTree>
    <p:extLst>
      <p:ext uri="{BB962C8B-B14F-4D97-AF65-F5344CB8AC3E}">
        <p14:creationId xmlns:p14="http://schemas.microsoft.com/office/powerpoint/2010/main" val="3389460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053A-A7CB-FE4D-9FAF-946F7A333A6E}"/>
              </a:ext>
            </a:extLst>
          </p:cNvPr>
          <p:cNvSpPr>
            <a:spLocks noGrp="1"/>
          </p:cNvSpPr>
          <p:nvPr>
            <p:ph type="title"/>
          </p:nvPr>
        </p:nvSpPr>
        <p:spPr/>
        <p:txBody>
          <a:bodyPr/>
          <a:lstStyle/>
          <a:p>
            <a:r>
              <a:rPr lang="en-US" dirty="0"/>
              <a:t>Book Seventeen</a:t>
            </a:r>
          </a:p>
        </p:txBody>
      </p:sp>
      <p:sp>
        <p:nvSpPr>
          <p:cNvPr id="3" name="Content Placeholder 2">
            <a:extLst>
              <a:ext uri="{FF2B5EF4-FFF2-40B4-BE49-F238E27FC236}">
                <a16:creationId xmlns:a16="http://schemas.microsoft.com/office/drawing/2014/main" id="{7C09AEF1-DDFE-9A45-B9AF-B042A81AA1D7}"/>
              </a:ext>
            </a:extLst>
          </p:cNvPr>
          <p:cNvSpPr>
            <a:spLocks noGrp="1"/>
          </p:cNvSpPr>
          <p:nvPr>
            <p:ph idx="1"/>
          </p:nvPr>
        </p:nvSpPr>
        <p:spPr>
          <a:xfrm>
            <a:off x="356777" y="2190613"/>
            <a:ext cx="8413344" cy="4380004"/>
          </a:xfrm>
        </p:spPr>
        <p:txBody>
          <a:bodyPr>
            <a:normAutofit/>
          </a:bodyPr>
          <a:lstStyle/>
          <a:p>
            <a:r>
              <a:rPr lang="en-US" sz="4000" b="1" dirty="0"/>
              <a:t>Odysseus, still disguised as a beggar, is beaten and mistreated by the suitors (especially by Antinous). </a:t>
            </a:r>
          </a:p>
          <a:p>
            <a:r>
              <a:rPr lang="en-US" sz="4000" b="1" dirty="0"/>
              <a:t>However, he is granted permission to see Penelope.</a:t>
            </a:r>
          </a:p>
        </p:txBody>
      </p:sp>
    </p:spTree>
    <p:extLst>
      <p:ext uri="{BB962C8B-B14F-4D97-AF65-F5344CB8AC3E}">
        <p14:creationId xmlns:p14="http://schemas.microsoft.com/office/powerpoint/2010/main" val="1845791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053A-A7CB-FE4D-9FAF-946F7A333A6E}"/>
              </a:ext>
            </a:extLst>
          </p:cNvPr>
          <p:cNvSpPr>
            <a:spLocks noGrp="1"/>
          </p:cNvSpPr>
          <p:nvPr>
            <p:ph type="title"/>
          </p:nvPr>
        </p:nvSpPr>
        <p:spPr/>
        <p:txBody>
          <a:bodyPr/>
          <a:lstStyle/>
          <a:p>
            <a:r>
              <a:rPr lang="en-US" dirty="0"/>
              <a:t>Book Twenty-One</a:t>
            </a:r>
          </a:p>
        </p:txBody>
      </p:sp>
      <p:sp>
        <p:nvSpPr>
          <p:cNvPr id="3" name="Content Placeholder 2">
            <a:extLst>
              <a:ext uri="{FF2B5EF4-FFF2-40B4-BE49-F238E27FC236}">
                <a16:creationId xmlns:a16="http://schemas.microsoft.com/office/drawing/2014/main" id="{7C09AEF1-DDFE-9A45-B9AF-B042A81AA1D7}"/>
              </a:ext>
            </a:extLst>
          </p:cNvPr>
          <p:cNvSpPr>
            <a:spLocks noGrp="1"/>
          </p:cNvSpPr>
          <p:nvPr>
            <p:ph idx="1"/>
          </p:nvPr>
        </p:nvSpPr>
        <p:spPr>
          <a:xfrm>
            <a:off x="356777" y="2190613"/>
            <a:ext cx="8413344" cy="4380004"/>
          </a:xfrm>
        </p:spPr>
        <p:txBody>
          <a:bodyPr>
            <a:normAutofit lnSpcReduction="10000"/>
          </a:bodyPr>
          <a:lstStyle/>
          <a:p>
            <a:r>
              <a:rPr lang="en-US" sz="4000" b="1" dirty="0"/>
              <a:t>Penelope devises the Great Bow test. She says that she will marry anyone who can string it and make the target.</a:t>
            </a:r>
          </a:p>
          <a:p>
            <a:r>
              <a:rPr lang="en-US" sz="4000" b="1" dirty="0"/>
              <a:t>Odysseus wins. He kills all the suitors and anyone who slept with them.</a:t>
            </a:r>
          </a:p>
        </p:txBody>
      </p:sp>
    </p:spTree>
    <p:extLst>
      <p:ext uri="{BB962C8B-B14F-4D97-AF65-F5344CB8AC3E}">
        <p14:creationId xmlns:p14="http://schemas.microsoft.com/office/powerpoint/2010/main" val="1579553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053A-A7CB-FE4D-9FAF-946F7A333A6E}"/>
              </a:ext>
            </a:extLst>
          </p:cNvPr>
          <p:cNvSpPr>
            <a:spLocks noGrp="1"/>
          </p:cNvSpPr>
          <p:nvPr>
            <p:ph type="title"/>
          </p:nvPr>
        </p:nvSpPr>
        <p:spPr/>
        <p:txBody>
          <a:bodyPr/>
          <a:lstStyle/>
          <a:p>
            <a:r>
              <a:rPr lang="en-US" dirty="0"/>
              <a:t>Book Twenty-Three</a:t>
            </a:r>
          </a:p>
        </p:txBody>
      </p:sp>
      <p:sp>
        <p:nvSpPr>
          <p:cNvPr id="3" name="Content Placeholder 2">
            <a:extLst>
              <a:ext uri="{FF2B5EF4-FFF2-40B4-BE49-F238E27FC236}">
                <a16:creationId xmlns:a16="http://schemas.microsoft.com/office/drawing/2014/main" id="{7C09AEF1-DDFE-9A45-B9AF-B042A81AA1D7}"/>
              </a:ext>
            </a:extLst>
          </p:cNvPr>
          <p:cNvSpPr>
            <a:spLocks noGrp="1"/>
          </p:cNvSpPr>
          <p:nvPr>
            <p:ph idx="1"/>
          </p:nvPr>
        </p:nvSpPr>
        <p:spPr>
          <a:xfrm>
            <a:off x="356777" y="2190613"/>
            <a:ext cx="8413344" cy="4380004"/>
          </a:xfrm>
        </p:spPr>
        <p:txBody>
          <a:bodyPr>
            <a:normAutofit/>
          </a:bodyPr>
          <a:lstStyle/>
          <a:p>
            <a:r>
              <a:rPr lang="en-US" sz="4000" b="1" dirty="0"/>
              <a:t>Penelope tests Odysseus to see if it’s actually him.</a:t>
            </a:r>
          </a:p>
          <a:p>
            <a:r>
              <a:rPr lang="en-US" sz="4000" b="1" dirty="0"/>
              <a:t>He proves himself by referencing the bridal bed (the tree).</a:t>
            </a:r>
          </a:p>
        </p:txBody>
      </p:sp>
    </p:spTree>
    <p:extLst>
      <p:ext uri="{BB962C8B-B14F-4D97-AF65-F5344CB8AC3E}">
        <p14:creationId xmlns:p14="http://schemas.microsoft.com/office/powerpoint/2010/main" val="2069470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053A-A7CB-FE4D-9FAF-946F7A333A6E}"/>
              </a:ext>
            </a:extLst>
          </p:cNvPr>
          <p:cNvSpPr>
            <a:spLocks noGrp="1"/>
          </p:cNvSpPr>
          <p:nvPr>
            <p:ph type="title"/>
          </p:nvPr>
        </p:nvSpPr>
        <p:spPr/>
        <p:txBody>
          <a:bodyPr/>
          <a:lstStyle/>
          <a:p>
            <a:r>
              <a:rPr lang="en-US" dirty="0"/>
              <a:t>Book Twenty-Four</a:t>
            </a:r>
          </a:p>
        </p:txBody>
      </p:sp>
      <p:sp>
        <p:nvSpPr>
          <p:cNvPr id="3" name="Content Placeholder 2">
            <a:extLst>
              <a:ext uri="{FF2B5EF4-FFF2-40B4-BE49-F238E27FC236}">
                <a16:creationId xmlns:a16="http://schemas.microsoft.com/office/drawing/2014/main" id="{7C09AEF1-DDFE-9A45-B9AF-B042A81AA1D7}"/>
              </a:ext>
            </a:extLst>
          </p:cNvPr>
          <p:cNvSpPr>
            <a:spLocks noGrp="1"/>
          </p:cNvSpPr>
          <p:nvPr>
            <p:ph idx="1"/>
          </p:nvPr>
        </p:nvSpPr>
        <p:spPr>
          <a:xfrm>
            <a:off x="356777" y="2190613"/>
            <a:ext cx="8413344" cy="4380004"/>
          </a:xfrm>
        </p:spPr>
        <p:txBody>
          <a:bodyPr>
            <a:normAutofit/>
          </a:bodyPr>
          <a:lstStyle/>
          <a:p>
            <a:r>
              <a:rPr lang="en-US" sz="4000" b="1" dirty="0"/>
              <a:t>Odysseus visits his parents. Peace is restored. </a:t>
            </a:r>
          </a:p>
        </p:txBody>
      </p:sp>
    </p:spTree>
    <p:extLst>
      <p:ext uri="{BB962C8B-B14F-4D97-AF65-F5344CB8AC3E}">
        <p14:creationId xmlns:p14="http://schemas.microsoft.com/office/powerpoint/2010/main" val="3631006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a:t>
            </a:r>
          </a:p>
        </p:txBody>
      </p:sp>
      <p:sp>
        <p:nvSpPr>
          <p:cNvPr id="3" name="Content Placeholder 2"/>
          <p:cNvSpPr>
            <a:spLocks noGrp="1"/>
          </p:cNvSpPr>
          <p:nvPr>
            <p:ph idx="1"/>
          </p:nvPr>
        </p:nvSpPr>
        <p:spPr>
          <a:xfrm>
            <a:off x="761727" y="2399619"/>
            <a:ext cx="7610476" cy="3670767"/>
          </a:xfrm>
        </p:spPr>
        <p:txBody>
          <a:bodyPr>
            <a:noAutofit/>
          </a:bodyPr>
          <a:lstStyle/>
          <a:p>
            <a:r>
              <a:rPr lang="en-US" sz="3600" b="1" dirty="0"/>
              <a:t>Students will understand the general plot of </a:t>
            </a:r>
            <a:r>
              <a:rPr lang="en-US" sz="3600" b="1" i="1" dirty="0"/>
              <a:t>The Odyssey </a:t>
            </a:r>
            <a:r>
              <a:rPr lang="en-US" sz="3600" b="1" dirty="0"/>
              <a:t>along with other fundamental aspects of narration such as symbolism, characterization, Greek mythological allusions, and structure.</a:t>
            </a:r>
          </a:p>
        </p:txBody>
      </p:sp>
    </p:spTree>
    <p:extLst>
      <p:ext uri="{BB962C8B-B14F-4D97-AF65-F5344CB8AC3E}">
        <p14:creationId xmlns:p14="http://schemas.microsoft.com/office/powerpoint/2010/main" val="3571341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Quick Questions</a:t>
            </a:r>
          </a:p>
        </p:txBody>
      </p:sp>
      <p:sp>
        <p:nvSpPr>
          <p:cNvPr id="3" name="Content Placeholder 2"/>
          <p:cNvSpPr>
            <a:spLocks noGrp="1"/>
          </p:cNvSpPr>
          <p:nvPr>
            <p:ph idx="1"/>
          </p:nvPr>
        </p:nvSpPr>
        <p:spPr>
          <a:xfrm>
            <a:off x="446561" y="2469951"/>
            <a:ext cx="8467252" cy="3670767"/>
          </a:xfrm>
        </p:spPr>
        <p:txBody>
          <a:bodyPr>
            <a:noAutofit/>
          </a:bodyPr>
          <a:lstStyle/>
          <a:p>
            <a:r>
              <a:rPr lang="en-US" sz="2400" b="1" dirty="0"/>
              <a:t>Is </a:t>
            </a:r>
            <a:r>
              <a:rPr lang="en-US" sz="2400" b="1" i="1" dirty="0"/>
              <a:t>The Odyssey </a:t>
            </a:r>
            <a:r>
              <a:rPr lang="en-US" sz="2400" b="1" dirty="0"/>
              <a:t>an example of poetry or prose?</a:t>
            </a:r>
          </a:p>
          <a:p>
            <a:r>
              <a:rPr lang="en-US" sz="2400" b="1" dirty="0"/>
              <a:t>How many books are in </a:t>
            </a:r>
            <a:r>
              <a:rPr lang="en-US" sz="2400" b="1" i="1" dirty="0"/>
              <a:t>The Odyssey</a:t>
            </a:r>
            <a:r>
              <a:rPr lang="en-US" sz="2400" b="1" dirty="0"/>
              <a:t>?</a:t>
            </a:r>
          </a:p>
          <a:p>
            <a:r>
              <a:rPr lang="en-US" sz="2400" b="1" dirty="0"/>
              <a:t>Who is considered the ”author” of </a:t>
            </a:r>
            <a:r>
              <a:rPr lang="en-US" sz="2400" b="1" i="1" dirty="0"/>
              <a:t>The Odyssey</a:t>
            </a:r>
            <a:r>
              <a:rPr lang="en-US" sz="2400" b="1" dirty="0"/>
              <a:t>?</a:t>
            </a:r>
          </a:p>
          <a:p>
            <a:r>
              <a:rPr lang="en-US" sz="2400" b="1" dirty="0"/>
              <a:t>What’s a frame story?</a:t>
            </a:r>
          </a:p>
        </p:txBody>
      </p:sp>
    </p:spTree>
    <p:extLst>
      <p:ext uri="{BB962C8B-B14F-4D97-AF65-F5344CB8AC3E}">
        <p14:creationId xmlns:p14="http://schemas.microsoft.com/office/powerpoint/2010/main" val="3350031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E851E-BA0D-9B45-9D7F-3898C103725A}"/>
              </a:ext>
            </a:extLst>
          </p:cNvPr>
          <p:cNvSpPr>
            <a:spLocks noGrp="1"/>
          </p:cNvSpPr>
          <p:nvPr>
            <p:ph type="title"/>
          </p:nvPr>
        </p:nvSpPr>
        <p:spPr/>
        <p:txBody>
          <a:bodyPr/>
          <a:lstStyle/>
          <a:p>
            <a:r>
              <a:rPr lang="en-US" dirty="0"/>
              <a:t>Examples of a Frame Story</a:t>
            </a:r>
          </a:p>
        </p:txBody>
      </p:sp>
      <p:pic>
        <p:nvPicPr>
          <p:cNvPr id="5" name="Picture 4">
            <a:extLst>
              <a:ext uri="{FF2B5EF4-FFF2-40B4-BE49-F238E27FC236}">
                <a16:creationId xmlns:a16="http://schemas.microsoft.com/office/drawing/2014/main" id="{D26CC37B-AA36-3947-862A-E5F379482E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073" y="2638696"/>
            <a:ext cx="1724297" cy="2586446"/>
          </a:xfrm>
          <a:prstGeom prst="rect">
            <a:avLst/>
          </a:prstGeom>
        </p:spPr>
      </p:pic>
      <p:pic>
        <p:nvPicPr>
          <p:cNvPr id="7" name="Picture 6">
            <a:extLst>
              <a:ext uri="{FF2B5EF4-FFF2-40B4-BE49-F238E27FC236}">
                <a16:creationId xmlns:a16="http://schemas.microsoft.com/office/drawing/2014/main" id="{4304A62B-19FE-294E-BD96-F68F27D517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082" y="2638696"/>
            <a:ext cx="1765300" cy="2613672"/>
          </a:xfrm>
          <a:prstGeom prst="rect">
            <a:avLst/>
          </a:prstGeom>
        </p:spPr>
      </p:pic>
      <p:pic>
        <p:nvPicPr>
          <p:cNvPr id="9" name="Picture 8">
            <a:extLst>
              <a:ext uri="{FF2B5EF4-FFF2-40B4-BE49-F238E27FC236}">
                <a16:creationId xmlns:a16="http://schemas.microsoft.com/office/drawing/2014/main" id="{DF454BE0-5109-5A48-B622-0B486C1EF7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85061" y="2638696"/>
            <a:ext cx="1724299" cy="2586449"/>
          </a:xfrm>
          <a:prstGeom prst="rect">
            <a:avLst/>
          </a:prstGeom>
        </p:spPr>
      </p:pic>
      <p:pic>
        <p:nvPicPr>
          <p:cNvPr id="11" name="Picture 10">
            <a:extLst>
              <a:ext uri="{FF2B5EF4-FFF2-40B4-BE49-F238E27FC236}">
                <a16:creationId xmlns:a16="http://schemas.microsoft.com/office/drawing/2014/main" id="{321D739C-3FA2-E24E-BB6A-4C7A69CA856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53049" y="2638696"/>
            <a:ext cx="1756467" cy="2586446"/>
          </a:xfrm>
          <a:prstGeom prst="rect">
            <a:avLst/>
          </a:prstGeom>
        </p:spPr>
      </p:pic>
    </p:spTree>
    <p:extLst>
      <p:ext uri="{BB962C8B-B14F-4D97-AF65-F5344CB8AC3E}">
        <p14:creationId xmlns:p14="http://schemas.microsoft.com/office/powerpoint/2010/main" val="992474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187AE-0AA6-B044-BDF1-A64C7714E945}"/>
              </a:ext>
            </a:extLst>
          </p:cNvPr>
          <p:cNvSpPr>
            <a:spLocks noGrp="1"/>
          </p:cNvSpPr>
          <p:nvPr>
            <p:ph type="title"/>
          </p:nvPr>
        </p:nvSpPr>
        <p:spPr/>
        <p:txBody>
          <a:bodyPr/>
          <a:lstStyle/>
          <a:p>
            <a:r>
              <a:rPr lang="en-US" dirty="0"/>
              <a:t>LOOK AT YOUR READING GUIDE.</a:t>
            </a:r>
          </a:p>
        </p:txBody>
      </p:sp>
      <p:sp>
        <p:nvSpPr>
          <p:cNvPr id="3" name="Content Placeholder 2">
            <a:extLst>
              <a:ext uri="{FF2B5EF4-FFF2-40B4-BE49-F238E27FC236}">
                <a16:creationId xmlns:a16="http://schemas.microsoft.com/office/drawing/2014/main" id="{22C4BE09-FAE4-AA48-AB68-937E263F6060}"/>
              </a:ext>
            </a:extLst>
          </p:cNvPr>
          <p:cNvSpPr>
            <a:spLocks noGrp="1"/>
          </p:cNvSpPr>
          <p:nvPr>
            <p:ph idx="1"/>
          </p:nvPr>
        </p:nvSpPr>
        <p:spPr/>
        <p:txBody>
          <a:bodyPr>
            <a:normAutofit/>
          </a:bodyPr>
          <a:lstStyle/>
          <a:p>
            <a:r>
              <a:rPr lang="en-US" sz="4800" b="1" dirty="0"/>
              <a:t>Fill in the boxes with a brief synopsis.</a:t>
            </a:r>
          </a:p>
        </p:txBody>
      </p:sp>
    </p:spTree>
    <p:extLst>
      <p:ext uri="{BB962C8B-B14F-4D97-AF65-F5344CB8AC3E}">
        <p14:creationId xmlns:p14="http://schemas.microsoft.com/office/powerpoint/2010/main" val="1584635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Book One</a:t>
            </a:r>
          </a:p>
        </p:txBody>
      </p:sp>
      <p:sp>
        <p:nvSpPr>
          <p:cNvPr id="3" name="Content Placeholder 2"/>
          <p:cNvSpPr>
            <a:spLocks noGrp="1"/>
          </p:cNvSpPr>
          <p:nvPr>
            <p:ph idx="1"/>
          </p:nvPr>
        </p:nvSpPr>
        <p:spPr>
          <a:xfrm>
            <a:off x="793460" y="2316427"/>
            <a:ext cx="7610476" cy="3670767"/>
          </a:xfrm>
        </p:spPr>
        <p:txBody>
          <a:bodyPr>
            <a:noAutofit/>
          </a:bodyPr>
          <a:lstStyle/>
          <a:p>
            <a:r>
              <a:rPr lang="en-US" sz="3200" b="1" dirty="0"/>
              <a:t>Homer calls upon a Muse (a daughter of Zeus) to help him tell the story of Odysseus.</a:t>
            </a:r>
          </a:p>
          <a:p>
            <a:r>
              <a:rPr lang="en-US" sz="3200" b="1" dirty="0"/>
              <a:t>Odysseus is “trapped” on Calypso’s island. Suitors are trying to marry Penelope.</a:t>
            </a:r>
          </a:p>
          <a:p>
            <a:r>
              <a:rPr lang="en-US" sz="3200" b="1" dirty="0"/>
              <a:t>He’s been gone for almost 20 years.</a:t>
            </a:r>
          </a:p>
        </p:txBody>
      </p:sp>
    </p:spTree>
    <p:extLst>
      <p:ext uri="{BB962C8B-B14F-4D97-AF65-F5344CB8AC3E}">
        <p14:creationId xmlns:p14="http://schemas.microsoft.com/office/powerpoint/2010/main" val="423224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 Four</a:t>
            </a:r>
          </a:p>
        </p:txBody>
      </p:sp>
      <p:sp>
        <p:nvSpPr>
          <p:cNvPr id="3" name="Content Placeholder 2"/>
          <p:cNvSpPr>
            <a:spLocks noGrp="1"/>
          </p:cNvSpPr>
          <p:nvPr>
            <p:ph idx="1"/>
          </p:nvPr>
        </p:nvSpPr>
        <p:spPr>
          <a:xfrm>
            <a:off x="446559" y="2414518"/>
            <a:ext cx="8278341" cy="3851811"/>
          </a:xfrm>
        </p:spPr>
        <p:txBody>
          <a:bodyPr>
            <a:normAutofit lnSpcReduction="10000"/>
          </a:bodyPr>
          <a:lstStyle/>
          <a:p>
            <a:r>
              <a:rPr lang="en-US" sz="4000" b="1" dirty="0"/>
              <a:t>Telemachus goes to Menelaus to ask about his father. Menelaus reflects on the Wooden Horse Trick.</a:t>
            </a:r>
          </a:p>
          <a:p>
            <a:r>
              <a:rPr lang="en-US" sz="4000" b="1" dirty="0"/>
              <a:t>The suitors plot to kill Telemachus.</a:t>
            </a:r>
            <a:endParaRPr lang="en-US" b="1" dirty="0"/>
          </a:p>
        </p:txBody>
      </p:sp>
    </p:spTree>
    <p:extLst>
      <p:ext uri="{BB962C8B-B14F-4D97-AF65-F5344CB8AC3E}">
        <p14:creationId xmlns:p14="http://schemas.microsoft.com/office/powerpoint/2010/main" val="3577240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053A-A7CB-FE4D-9FAF-946F7A333A6E}"/>
              </a:ext>
            </a:extLst>
          </p:cNvPr>
          <p:cNvSpPr>
            <a:spLocks noGrp="1"/>
          </p:cNvSpPr>
          <p:nvPr>
            <p:ph type="title"/>
          </p:nvPr>
        </p:nvSpPr>
        <p:spPr/>
        <p:txBody>
          <a:bodyPr/>
          <a:lstStyle/>
          <a:p>
            <a:r>
              <a:rPr lang="en-US" dirty="0"/>
              <a:t>Book Five</a:t>
            </a:r>
          </a:p>
        </p:txBody>
      </p:sp>
      <p:sp>
        <p:nvSpPr>
          <p:cNvPr id="3" name="Content Placeholder 2">
            <a:extLst>
              <a:ext uri="{FF2B5EF4-FFF2-40B4-BE49-F238E27FC236}">
                <a16:creationId xmlns:a16="http://schemas.microsoft.com/office/drawing/2014/main" id="{7C09AEF1-DDFE-9A45-B9AF-B042A81AA1D7}"/>
              </a:ext>
            </a:extLst>
          </p:cNvPr>
          <p:cNvSpPr>
            <a:spLocks noGrp="1"/>
          </p:cNvSpPr>
          <p:nvPr>
            <p:ph idx="1"/>
          </p:nvPr>
        </p:nvSpPr>
        <p:spPr/>
        <p:txBody>
          <a:bodyPr>
            <a:normAutofit lnSpcReduction="10000"/>
          </a:bodyPr>
          <a:lstStyle/>
          <a:p>
            <a:r>
              <a:rPr lang="en-US" sz="4000" b="1" dirty="0"/>
              <a:t>Calypso lets Odysseus build a ship and leave her island after the gods make her.</a:t>
            </a:r>
          </a:p>
          <a:p>
            <a:r>
              <a:rPr lang="en-US" sz="4000" b="1" dirty="0"/>
              <a:t>Odysseus encounters an intense storm that nearly kills him.</a:t>
            </a:r>
          </a:p>
        </p:txBody>
      </p:sp>
    </p:spTree>
    <p:extLst>
      <p:ext uri="{BB962C8B-B14F-4D97-AF65-F5344CB8AC3E}">
        <p14:creationId xmlns:p14="http://schemas.microsoft.com/office/powerpoint/2010/main" val="2943957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053A-A7CB-FE4D-9FAF-946F7A333A6E}"/>
              </a:ext>
            </a:extLst>
          </p:cNvPr>
          <p:cNvSpPr>
            <a:spLocks noGrp="1"/>
          </p:cNvSpPr>
          <p:nvPr>
            <p:ph type="title"/>
          </p:nvPr>
        </p:nvSpPr>
        <p:spPr/>
        <p:txBody>
          <a:bodyPr/>
          <a:lstStyle/>
          <a:p>
            <a:r>
              <a:rPr lang="en-US" dirty="0"/>
              <a:t>Book Six</a:t>
            </a:r>
          </a:p>
        </p:txBody>
      </p:sp>
      <p:sp>
        <p:nvSpPr>
          <p:cNvPr id="3" name="Content Placeholder 2">
            <a:extLst>
              <a:ext uri="{FF2B5EF4-FFF2-40B4-BE49-F238E27FC236}">
                <a16:creationId xmlns:a16="http://schemas.microsoft.com/office/drawing/2014/main" id="{7C09AEF1-DDFE-9A45-B9AF-B042A81AA1D7}"/>
              </a:ext>
            </a:extLst>
          </p:cNvPr>
          <p:cNvSpPr>
            <a:spLocks noGrp="1"/>
          </p:cNvSpPr>
          <p:nvPr>
            <p:ph idx="1"/>
          </p:nvPr>
        </p:nvSpPr>
        <p:spPr/>
        <p:txBody>
          <a:bodyPr>
            <a:normAutofit lnSpcReduction="10000"/>
          </a:bodyPr>
          <a:lstStyle/>
          <a:p>
            <a:r>
              <a:rPr lang="en-US" sz="4000" b="1" dirty="0"/>
              <a:t>Odysseus washes up on the island of the </a:t>
            </a:r>
            <a:r>
              <a:rPr lang="en-US" sz="4000" b="1" dirty="0" err="1"/>
              <a:t>Phaecians</a:t>
            </a:r>
            <a:r>
              <a:rPr lang="en-US" sz="4000" b="1" dirty="0"/>
              <a:t>. Nausicaa, daughter of King Alcinous, finds Odysseus.</a:t>
            </a:r>
          </a:p>
          <a:p>
            <a:r>
              <a:rPr lang="en-US" sz="4000" b="1" dirty="0"/>
              <a:t>They welcome the “stranger.”</a:t>
            </a:r>
          </a:p>
        </p:txBody>
      </p:sp>
    </p:spTree>
    <p:extLst>
      <p:ext uri="{BB962C8B-B14F-4D97-AF65-F5344CB8AC3E}">
        <p14:creationId xmlns:p14="http://schemas.microsoft.com/office/powerpoint/2010/main" val="1471350429"/>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155</TotalTime>
  <Words>554</Words>
  <Application>Microsoft Macintosh PowerPoint</Application>
  <PresentationFormat>On-screen Show (4:3)</PresentationFormat>
  <Paragraphs>53</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Century Gothic</vt:lpstr>
      <vt:lpstr>Wingdings 2</vt:lpstr>
      <vt:lpstr>Perception</vt:lpstr>
      <vt:lpstr>The Odyssey A Synopsis of the Books.</vt:lpstr>
      <vt:lpstr>Learning Objective</vt:lpstr>
      <vt:lpstr>Some Quick Questions</vt:lpstr>
      <vt:lpstr>Examples of a Frame Story</vt:lpstr>
      <vt:lpstr>LOOK AT YOUR READING GUIDE.</vt:lpstr>
      <vt:lpstr>Book One</vt:lpstr>
      <vt:lpstr>Book Four</vt:lpstr>
      <vt:lpstr>Book Five</vt:lpstr>
      <vt:lpstr>Book Six</vt:lpstr>
      <vt:lpstr>Book Eight</vt:lpstr>
      <vt:lpstr>Book Nine</vt:lpstr>
      <vt:lpstr>Book Ten</vt:lpstr>
      <vt:lpstr>Book Eleven</vt:lpstr>
      <vt:lpstr>Book Twelve</vt:lpstr>
      <vt:lpstr>Book Sixteen</vt:lpstr>
      <vt:lpstr>Book Seventeen</vt:lpstr>
      <vt:lpstr>Book Twenty-One</vt:lpstr>
      <vt:lpstr>Book Twenty-Three</vt:lpstr>
      <vt:lpstr>Book Twenty-Four</vt:lpstr>
    </vt:vector>
  </TitlesOfParts>
  <Company>Indiana Unversity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of Pi :  Word Specific Analysis</dc:title>
  <dc:creator>Kaylie Fougerousse</dc:creator>
  <cp:lastModifiedBy>Fougerousse, Kaylie Elise</cp:lastModifiedBy>
  <cp:revision>7</cp:revision>
  <dcterms:created xsi:type="dcterms:W3CDTF">2016-08-22T00:42:10Z</dcterms:created>
  <dcterms:modified xsi:type="dcterms:W3CDTF">2018-10-20T22:35:37Z</dcterms:modified>
</cp:coreProperties>
</file>