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63" r:id="rId6"/>
    <p:sldId id="259" r:id="rId7"/>
    <p:sldId id="260" r:id="rId8"/>
    <p:sldId id="261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652"/>
  </p:normalViewPr>
  <p:slideViewPr>
    <p:cSldViewPr snapToGrid="0" snapToObjects="1">
      <p:cViewPr varScale="1">
        <p:scale>
          <a:sx n="83" d="100"/>
          <a:sy n="83" d="100"/>
        </p:scale>
        <p:origin x="200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7E03C-6C73-804F-8E1C-872CA40C5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645533-4997-3949-8380-6B20BD7BF3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3A467-926C-7748-B140-18CBDF6D0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7AE03-94E0-074D-8DA5-18F2C2F22C5A}" type="datetimeFigureOut">
              <a:rPr lang="en-US" smtClean="0"/>
              <a:t>8/26/18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01349-0643-AF4B-BA8B-EA39C431E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B1AF8-32C6-3544-8D47-11696FF9F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B5AF-95E9-D54D-B1D8-BAC834A2F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91125-6247-034A-97C1-3DCF2FF8D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DE611F-E65B-2447-9C3F-C2D8E6310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A703D-4877-7B49-BD80-CE8138C64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7AE03-94E0-074D-8DA5-18F2C2F22C5A}" type="datetimeFigureOut">
              <a:rPr lang="en-US" smtClean="0"/>
              <a:t>8/26/18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A1B25-FB1D-8C4E-8C30-89E4CD634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AC15B-3131-C047-9E8A-34B43F464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B5AF-95E9-D54D-B1D8-BAC834A2F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50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6F1514-BC0A-5243-8EEA-608A7C679A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47A881-B621-4743-AEDB-CE99BB853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A0DD8-2C29-A04D-8BEE-085AB37F0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7AE03-94E0-074D-8DA5-18F2C2F22C5A}" type="datetimeFigureOut">
              <a:rPr lang="en-US" smtClean="0"/>
              <a:t>8/26/18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532B0-F01F-D94E-8B3B-DCBD42333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9D42F-E4DE-B944-9439-B22104C91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B5AF-95E9-D54D-B1D8-BAC834A2F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BD885-CA43-4344-8391-19DE65290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EEE8F-BED5-E140-BE17-3726F08D5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56EAD-6822-2643-BA35-0E326CF7A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7AE03-94E0-074D-8DA5-18F2C2F22C5A}" type="datetimeFigureOut">
              <a:rPr lang="en-US" smtClean="0"/>
              <a:t>8/26/18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B68DE-045D-A94A-81F5-3E57585DC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1E731-26CD-414A-95B0-338BB8EBF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B5AF-95E9-D54D-B1D8-BAC834A2F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82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5CE0F-8E5E-2B46-B56C-F4C77A38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DBD6AD-78D6-E84C-B119-8CB9996D7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AE8B0-3EAE-0D4E-B533-581CC28DD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7AE03-94E0-074D-8DA5-18F2C2F22C5A}" type="datetimeFigureOut">
              <a:rPr lang="en-US" smtClean="0"/>
              <a:t>8/26/18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A0C0C-3CDD-7C41-B359-1F0E131F4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560DB-0C20-CE48-BD0B-9BA094C64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B5AF-95E9-D54D-B1D8-BAC834A2F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67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DA4DA-BB71-8B47-9BDC-989E741C4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E31C7-D286-5543-92B1-8DEC7A5353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B3CECD-C976-A149-9959-2103523F9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F9490-DB6A-3F49-BB15-27CD743A0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7AE03-94E0-074D-8DA5-18F2C2F22C5A}" type="datetimeFigureOut">
              <a:rPr lang="en-US" smtClean="0"/>
              <a:t>8/26/18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CF273B-F198-2444-AACB-1E2C2C094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C2188-F40D-2D4A-9015-196FE2B41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B5AF-95E9-D54D-B1D8-BAC834A2F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62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1F4E7-B840-3441-9B80-A257617F5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A1F4DE-BF8A-0243-8FCC-9771923B1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92AB3C-C9DA-6647-8F13-39AFF64CB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3C9306-FAA7-8E47-B9D9-C571764683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CB9B62-FE3C-9C4C-9DA1-B833E9568D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AE9DE6-4AF5-D641-93E0-5FF461176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7AE03-94E0-074D-8DA5-18F2C2F22C5A}" type="datetimeFigureOut">
              <a:rPr lang="en-US" smtClean="0"/>
              <a:t>8/26/18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325CDE-0025-004F-ACE4-6734D1688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C7929D-F2F2-0747-802C-6394F77B1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B5AF-95E9-D54D-B1D8-BAC834A2F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63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D9D6C-A3A1-0343-A7FA-4065E1DA6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3D7387-CAFC-C84E-8E89-824006E1E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7AE03-94E0-074D-8DA5-18F2C2F22C5A}" type="datetimeFigureOut">
              <a:rPr lang="en-US" smtClean="0"/>
              <a:t>8/26/18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37CDF3-E86C-E44B-9D5D-3D5D629F7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B582DC-B5D1-8041-AE3D-39E32D845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B5AF-95E9-D54D-B1D8-BAC834A2F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30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48C45C-834C-2C4B-A3A4-CB8EBE6F8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7AE03-94E0-074D-8DA5-18F2C2F22C5A}" type="datetimeFigureOut">
              <a:rPr lang="en-US" smtClean="0"/>
              <a:t>8/26/18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767AC9-2245-5349-BC37-81A68FA73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5E4D4-5228-B845-98DB-4C1586F16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B5AF-95E9-D54D-B1D8-BAC834A2F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21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1ED6-60AD-8A46-A736-64053EC41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040D9-5ACC-B445-849F-9ED299884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54F6D9-7164-2F40-A2B0-CE66D9AA0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3D6D47-78DB-E24E-944A-15794588D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7AE03-94E0-074D-8DA5-18F2C2F22C5A}" type="datetimeFigureOut">
              <a:rPr lang="en-US" smtClean="0"/>
              <a:t>8/26/18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96AAD-C7AE-7A4B-9F4E-337E953C9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C00A58-5589-E84D-8B9B-F9B6E6A66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B5AF-95E9-D54D-B1D8-BAC834A2F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76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7C233-E63F-254E-AFF6-1CA73C36D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22340C-5415-E44C-9E0E-FA9B6E73A0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41EA78-04E5-ED4E-AB42-8A3CC5D19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D2476C-9A50-2641-8FEB-4C9B1649E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7AE03-94E0-074D-8DA5-18F2C2F22C5A}" type="datetimeFigureOut">
              <a:rPr lang="en-US" smtClean="0"/>
              <a:t>8/26/18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2D7EBF-EEED-5C45-A033-696FC16E3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54C352-FA53-A04F-BC70-6856CD182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B5AF-95E9-D54D-B1D8-BAC834A2F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76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77FD39-7FD8-4846-90A6-7A5340847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5C462-D429-3D4C-A378-350C7A01A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309D6-DD2F-1947-B956-4D53CF7E6C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7AE03-94E0-074D-8DA5-18F2C2F22C5A}" type="datetimeFigureOut">
              <a:rPr lang="en-US" smtClean="0"/>
              <a:t>8/26/18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ED634-4FDE-4E4A-9E0B-80A4CACDD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6E72A-BAF6-A642-AFF5-1C1DE882B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AB5AF-95E9-D54D-B1D8-BAC834A2F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5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z8tEPXI25A" TargetMode="External"/><Relationship Id="rId2" Type="http://schemas.openxmlformats.org/officeDocument/2006/relationships/hyperlink" Target="https://www.youtube.com/watch?v=H3r9bOkYW9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C023E8-84AA-1149-B7A6-94D2EC7E6EA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241011-9584-2447-9A8E-24A3CD7968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The History of the </a:t>
            </a:r>
            <a:br>
              <a:rPr lang="en-US" b="1" dirty="0"/>
            </a:br>
            <a:r>
              <a:rPr lang="en-US" b="1" dirty="0"/>
              <a:t>English 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50715-63A3-D843-B414-C8489ED88D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High School English Language Arts</a:t>
            </a:r>
          </a:p>
        </p:txBody>
      </p:sp>
    </p:spTree>
    <p:extLst>
      <p:ext uri="{BB962C8B-B14F-4D97-AF65-F5344CB8AC3E}">
        <p14:creationId xmlns:p14="http://schemas.microsoft.com/office/powerpoint/2010/main" val="1360303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EA4AE-3C10-9F44-A9A3-1B7A34832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9524" y="2166143"/>
            <a:ext cx="6549325" cy="4351338"/>
          </a:xfrm>
        </p:spPr>
        <p:txBody>
          <a:bodyPr/>
          <a:lstStyle/>
          <a:p>
            <a:r>
              <a:rPr lang="en-US" b="1" dirty="0"/>
              <a:t>England before the English (55BC-600AD)</a:t>
            </a:r>
          </a:p>
          <a:p>
            <a:r>
              <a:rPr lang="en-US" b="1" dirty="0"/>
              <a:t>Old English (600-1100)</a:t>
            </a:r>
          </a:p>
          <a:p>
            <a:r>
              <a:rPr lang="en-US" b="1" dirty="0"/>
              <a:t>Middle English (1100-1500)</a:t>
            </a:r>
          </a:p>
          <a:p>
            <a:r>
              <a:rPr lang="en-US" b="1" dirty="0"/>
              <a:t>Early Modern English (1500-1700)</a:t>
            </a:r>
          </a:p>
          <a:p>
            <a:r>
              <a:rPr lang="en-US" b="1" dirty="0"/>
              <a:t>Present-Day English (1700-Today)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8E4D2F-24B1-6840-AE05-F7D786930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F32589-79B4-6F4F-BFE5-275210593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138" y="500062"/>
            <a:ext cx="8052661" cy="1325563"/>
          </a:xfrm>
        </p:spPr>
        <p:txBody>
          <a:bodyPr/>
          <a:lstStyle/>
          <a:p>
            <a:pPr algn="ctr"/>
            <a:r>
              <a:rPr lang="en-US" b="1" dirty="0"/>
              <a:t>Overview of English Language [Timeframes]</a:t>
            </a:r>
          </a:p>
        </p:txBody>
      </p:sp>
    </p:spTree>
    <p:extLst>
      <p:ext uri="{BB962C8B-B14F-4D97-AF65-F5344CB8AC3E}">
        <p14:creationId xmlns:p14="http://schemas.microsoft.com/office/powerpoint/2010/main" val="3302632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32589-79B4-6F4F-BFE5-275210593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England before the English (55BC-600AD)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D77027-262A-BE49-BC83-1B364A1DFF5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485900" y="1403420"/>
            <a:ext cx="9220200" cy="519574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EA4AE-3C10-9F44-A9A3-1B7A34832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9371" y="1969259"/>
            <a:ext cx="8956729" cy="4351338"/>
          </a:xfrm>
        </p:spPr>
        <p:txBody>
          <a:bodyPr/>
          <a:lstStyle/>
          <a:p>
            <a:r>
              <a:rPr lang="en-US" b="1" dirty="0"/>
              <a:t>Celts were living there first (BC years)</a:t>
            </a:r>
          </a:p>
          <a:p>
            <a:r>
              <a:rPr lang="en-US" b="1" dirty="0"/>
              <a:t>Roman Emperor Julius Caesar wanted the land (50-410)</a:t>
            </a:r>
          </a:p>
          <a:p>
            <a:r>
              <a:rPr lang="en-US" b="1" dirty="0"/>
              <a:t>Romans leave- Picts invade from north, the Scots from Ireland, and the Jutes, Angles, and Saxons from Germany (410-600)</a:t>
            </a:r>
          </a:p>
          <a:p>
            <a:r>
              <a:rPr lang="en-US" b="1" dirty="0"/>
              <a:t>Celts moved to Cornwall and Wales (410-600)</a:t>
            </a:r>
          </a:p>
          <a:p>
            <a:r>
              <a:rPr lang="en-US" b="1" dirty="0"/>
              <a:t>Anglo-Saxons dominated 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655F00-FD3C-4E4F-8F5E-FB5F934AAC53}"/>
              </a:ext>
            </a:extLst>
          </p:cNvPr>
          <p:cNvCxnSpPr/>
          <p:nvPr/>
        </p:nvCxnSpPr>
        <p:spPr>
          <a:xfrm>
            <a:off x="573437" y="0"/>
            <a:ext cx="0" cy="6858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024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1C9B6-4741-7943-90F0-83685A829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Old English (Anglo-Saxon English) (600-1100)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5BC47-05DA-B145-8E72-15D97ECBF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834" y="1825625"/>
            <a:ext cx="5262965" cy="4351338"/>
          </a:xfrm>
        </p:spPr>
        <p:txBody>
          <a:bodyPr/>
          <a:lstStyle/>
          <a:p>
            <a:r>
              <a:rPr lang="en-US" dirty="0"/>
              <a:t>Anglo Saxons influenced the rise of Old English</a:t>
            </a:r>
          </a:p>
          <a:p>
            <a:r>
              <a:rPr lang="en-US" dirty="0"/>
              <a:t>Germanic Structure </a:t>
            </a:r>
          </a:p>
          <a:p>
            <a:r>
              <a:rPr lang="en-US" dirty="0"/>
              <a:t>Mostly words for everyday things</a:t>
            </a:r>
          </a:p>
          <a:p>
            <a:r>
              <a:rPr lang="en-US" dirty="0"/>
              <a:t>Exp. House, woman, werewolf</a:t>
            </a:r>
          </a:p>
          <a:p>
            <a:r>
              <a:rPr lang="en-US" dirty="0"/>
              <a:t>Days of the Weeks for Anglo-Saxon gods: Tuesday, Wednesday, Thursday, and Friday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A8112F-2C8E-A146-9EF4-63DD4E122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2956" y="1825625"/>
            <a:ext cx="5687878" cy="31994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02046D-2D08-7245-839B-F2A6A526CB8C}"/>
              </a:ext>
            </a:extLst>
          </p:cNvPr>
          <p:cNvSpPr txBox="1"/>
          <p:nvPr/>
        </p:nvSpPr>
        <p:spPr>
          <a:xfrm>
            <a:off x="402956" y="5269424"/>
            <a:ext cx="5687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 597, the arrival of Christian missionaries influences the English language. Latin infiltrates Anglo-Saxon English. We get words like bishop, martyr, and font.  </a:t>
            </a:r>
          </a:p>
        </p:txBody>
      </p:sp>
    </p:spTree>
    <p:extLst>
      <p:ext uri="{BB962C8B-B14F-4D97-AF65-F5344CB8AC3E}">
        <p14:creationId xmlns:p14="http://schemas.microsoft.com/office/powerpoint/2010/main" val="2704783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8B289-8E6E-784F-AA39-D9AAF32A7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Vikings Interlude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49A91-283B-2D42-8D3A-C00EA48D1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2120" y="5300420"/>
            <a:ext cx="9267986" cy="1301857"/>
          </a:xfrm>
        </p:spPr>
        <p:txBody>
          <a:bodyPr>
            <a:normAutofit fontScale="92500"/>
          </a:bodyPr>
          <a:lstStyle/>
          <a:p>
            <a:r>
              <a:rPr lang="en-US" dirty="0"/>
              <a:t>Vikings bring action-packed words like “drag,” “ransack,” “thrust,” “die,” “give,” and “take.” </a:t>
            </a:r>
          </a:p>
          <a:p>
            <a:r>
              <a:rPr lang="en-US" dirty="0"/>
              <a:t>Vikings introduced two thousand words into the English language.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477BAA-469E-304E-BF39-7FDEBB31A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007" y="1534441"/>
            <a:ext cx="9267986" cy="3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14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B1FA-E4FA-AA44-B692-D76E4DEFF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Middle English (1100-1500)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95E064-2472-DF44-A4BB-18ACF058CAF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7467755" y="0"/>
            <a:ext cx="4602685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84FBA-8321-8642-93D9-C2F7945E7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“Really” commences with the Norman Invasion (or the Norman Conquest led by William the Conqueror in 1066)</a:t>
            </a:r>
          </a:p>
          <a:p>
            <a:r>
              <a:rPr lang="en-US" b="1" dirty="0"/>
              <a:t>French language meets Old English</a:t>
            </a:r>
          </a:p>
          <a:p>
            <a:r>
              <a:rPr lang="en-US" b="1" dirty="0"/>
              <a:t>Brings in words like “judge,” “jury,” “evidence,” and “justice” (as well as restaurant terminology- poultry, beef, etc.)</a:t>
            </a:r>
          </a:p>
          <a:p>
            <a:r>
              <a:rPr lang="en-US" b="1" dirty="0"/>
              <a:t>Acquired 10,000 new words from the Normans</a:t>
            </a:r>
          </a:p>
          <a:p>
            <a:r>
              <a:rPr lang="en-US" b="1" dirty="0"/>
              <a:t>Latin used in church- English was the vernacular</a:t>
            </a:r>
          </a:p>
          <a:p>
            <a:r>
              <a:rPr lang="en-US" b="1" dirty="0"/>
              <a:t>Hundred Years War with France creates tension between French and English language. In the end, the English language in England becomes the common language.</a:t>
            </a:r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74979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1186C-E7BE-5E45-ABFC-10EBBE47F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Early Modern English (1500-1700)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C8F539-B7D2-EC4A-B660-74E723E4BCB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8905929" y="2001044"/>
            <a:ext cx="2997200" cy="4000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867545-FE16-054D-B5DC-DAC34972BCF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555929" y="3652044"/>
            <a:ext cx="6350000" cy="2349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C4A946-2E69-D946-BE1C-6973D8965BD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5083229" y="2001044"/>
            <a:ext cx="3822700" cy="18542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242E1-6136-6544-ACFF-C9D9A4564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BIBLE, SCIENCE, &amp; SHAKESPEARE</a:t>
            </a:r>
          </a:p>
          <a:p>
            <a:r>
              <a:rPr lang="en-US" b="1" dirty="0"/>
              <a:t>Shakespeare creates (or steals) 2000 new words and phrases</a:t>
            </a:r>
          </a:p>
          <a:p>
            <a:r>
              <a:rPr lang="en-US" b="1" dirty="0"/>
              <a:t>Elizabethan theatre culture perpetuates these neologisms </a:t>
            </a:r>
          </a:p>
          <a:p>
            <a:r>
              <a:rPr lang="en-US" b="1" dirty="0"/>
              <a:t>The King James Bible brings new phrases and languages</a:t>
            </a:r>
          </a:p>
          <a:p>
            <a:pPr lvl="1"/>
            <a:r>
              <a:rPr lang="en-US" b="1" dirty="0"/>
              <a:t>Metaphors and moral parables</a:t>
            </a:r>
          </a:p>
          <a:p>
            <a:r>
              <a:rPr lang="en-US" b="1" dirty="0"/>
              <a:t>The language of science commences in Latin and transfers to English</a:t>
            </a:r>
          </a:p>
          <a:p>
            <a:pPr lvl="1"/>
            <a:r>
              <a:rPr lang="en-US" b="1" dirty="0"/>
              <a:t>Health-related and bodily-related terms</a:t>
            </a:r>
          </a:p>
        </p:txBody>
      </p:sp>
    </p:spTree>
    <p:extLst>
      <p:ext uri="{BB962C8B-B14F-4D97-AF65-F5344CB8AC3E}">
        <p14:creationId xmlns:p14="http://schemas.microsoft.com/office/powerpoint/2010/main" val="424262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906FA4-0274-534A-8F5A-5A94B67604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907942" y="0"/>
            <a:ext cx="10445858" cy="69151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A7E9C7-4635-D048-8888-F052072E8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2566" y="400846"/>
            <a:ext cx="8956729" cy="1325563"/>
          </a:xfrm>
        </p:spPr>
        <p:txBody>
          <a:bodyPr/>
          <a:lstStyle/>
          <a:p>
            <a:r>
              <a:rPr lang="en-US" b="1" dirty="0"/>
              <a:t>Present-Day English (1700-Today)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FD0E6-A25D-0A44-B488-5FFBBD71A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0793" y="1761393"/>
            <a:ext cx="8812078" cy="435133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Colonization and imperialist efforts brought in new words from languages throughout the world- from Africa, from Australia, etc.</a:t>
            </a:r>
          </a:p>
          <a:p>
            <a:r>
              <a:rPr lang="en-US" b="1" dirty="0"/>
              <a:t>From 1746-1755, scholars worked to standardize spelling with the publication of a common English dictionary (42+ thousand entries)</a:t>
            </a:r>
          </a:p>
          <a:p>
            <a:r>
              <a:rPr lang="en-US" b="1" dirty="0"/>
              <a:t>Then, we have American English, which intertwined with Native Americans, the Dutch, the French, the Spanish, and the Germans.</a:t>
            </a:r>
          </a:p>
          <a:p>
            <a:r>
              <a:rPr lang="en-US" b="1" dirty="0"/>
              <a:t>In 1972, the first email is sent. Then, internet English brought its own compendium of terms. Texting continuously changes the English language.</a:t>
            </a:r>
          </a:p>
          <a:p>
            <a:r>
              <a:rPr lang="en-US" b="1" dirty="0"/>
              <a:t>Then = Global English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2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54992-A250-E84D-A104-29D9999FD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Helpful Video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C18A3-0B9D-474D-BB52-9EC257506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History of the English Language in Ten Minutes (illustrated, informative, annoyingly immature)</a:t>
            </a:r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https://www.youtube.com/watch?v=H3r9bOkYW9s</a:t>
            </a:r>
            <a:r>
              <a:rPr lang="en-US" dirty="0"/>
              <a:t>.  </a:t>
            </a:r>
          </a:p>
          <a:p>
            <a:r>
              <a:rPr lang="en-US" dirty="0"/>
              <a:t>A Lecture from Linguistics Professor Dr. </a:t>
            </a:r>
            <a:r>
              <a:rPr lang="en-US" dirty="0" err="1"/>
              <a:t>Handke</a:t>
            </a:r>
            <a:endParaRPr lang="en-US" dirty="0"/>
          </a:p>
          <a:p>
            <a:r>
              <a:rPr lang="en-US" dirty="0">
                <a:hlinkClick r:id="rId3"/>
              </a:rPr>
              <a:t>h</a:t>
            </a:r>
            <a:r>
              <a:rPr lang="en-US" dirty="0">
                <a:hlinkClick r:id="rId3"/>
              </a:rPr>
              <a:t>ttps://www.youtube.com/watch?v=Oz8tEPXI25A</a:t>
            </a:r>
            <a:r>
              <a:rPr lang="en-US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621953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537</Words>
  <Application>Microsoft Macintosh PowerPoint</Application>
  <PresentationFormat>Widescreen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The History of the  English Language</vt:lpstr>
      <vt:lpstr>Overview of English Language [Timeframes]</vt:lpstr>
      <vt:lpstr>England before the English (55BC-600AD)</vt:lpstr>
      <vt:lpstr>Old English (Anglo-Saxon English) (600-1100)</vt:lpstr>
      <vt:lpstr>Vikings Interlude</vt:lpstr>
      <vt:lpstr>Middle English (1100-1500)</vt:lpstr>
      <vt:lpstr>Early Modern English (1500-1700)</vt:lpstr>
      <vt:lpstr>Present-Day English (1700-Today)</vt:lpstr>
      <vt:lpstr>Helpful Video References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History of the  English Language</dc:title>
  <dc:creator>Fougerousse, Kaylie Elise</dc:creator>
  <cp:lastModifiedBy>Fougerousse, Kaylie Elise</cp:lastModifiedBy>
  <cp:revision>7</cp:revision>
  <dcterms:created xsi:type="dcterms:W3CDTF">2018-08-26T12:40:58Z</dcterms:created>
  <dcterms:modified xsi:type="dcterms:W3CDTF">2018-08-26T13:44:19Z</dcterms:modified>
</cp:coreProperties>
</file>