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50849F17-ECB6-CC4A-BCC1-D8393F4CA144}" type="datetimeFigureOut">
              <a:rPr lang="en-US" smtClean="0"/>
              <a:t>3/17/2016</a:t>
            </a:fld>
            <a:endParaRPr lang="en-US"/>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A9D53E9A-E436-004F-955C-A4DED1372E6B}" type="slidenum">
              <a:rPr lang="en-US" smtClean="0"/>
              <a:t>‹#›</a:t>
            </a:fld>
            <a:endParaRPr lang="en-US"/>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201594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849F17-ECB6-CC4A-BCC1-D8393F4CA144}"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53E9A-E436-004F-955C-A4DED1372E6B}" type="slidenum">
              <a:rPr lang="en-US" smtClean="0"/>
              <a:t>‹#›</a:t>
            </a:fld>
            <a:endParaRPr lang="en-US"/>
          </a:p>
        </p:txBody>
      </p:sp>
    </p:spTree>
    <p:extLst>
      <p:ext uri="{BB962C8B-B14F-4D97-AF65-F5344CB8AC3E}">
        <p14:creationId xmlns:p14="http://schemas.microsoft.com/office/powerpoint/2010/main" val="108033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849F17-ECB6-CC4A-BCC1-D8393F4CA144}"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53E9A-E436-004F-955C-A4DED1372E6B}" type="slidenum">
              <a:rPr lang="en-US" smtClean="0"/>
              <a:t>‹#›</a:t>
            </a:fld>
            <a:endParaRPr lang="en-US"/>
          </a:p>
        </p:txBody>
      </p:sp>
    </p:spTree>
    <p:extLst>
      <p:ext uri="{BB962C8B-B14F-4D97-AF65-F5344CB8AC3E}">
        <p14:creationId xmlns:p14="http://schemas.microsoft.com/office/powerpoint/2010/main" val="2971379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849F17-ECB6-CC4A-BCC1-D8393F4CA144}"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53E9A-E436-004F-955C-A4DED1372E6B}" type="slidenum">
              <a:rPr lang="en-US" smtClean="0"/>
              <a:t>‹#›</a:t>
            </a:fld>
            <a:endParaRPr lang="en-US"/>
          </a:p>
        </p:txBody>
      </p:sp>
    </p:spTree>
    <p:extLst>
      <p:ext uri="{BB962C8B-B14F-4D97-AF65-F5344CB8AC3E}">
        <p14:creationId xmlns:p14="http://schemas.microsoft.com/office/powerpoint/2010/main" val="1084610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50849F17-ECB6-CC4A-BCC1-D8393F4CA144}" type="datetimeFigureOut">
              <a:rPr lang="en-US" smtClean="0"/>
              <a:t>3/17/2016</a:t>
            </a:fld>
            <a:endParaRPr 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A9D53E9A-E436-004F-955C-A4DED1372E6B}" type="slidenum">
              <a:rPr lang="en-US" smtClean="0"/>
              <a:t>‹#›</a:t>
            </a:fld>
            <a:endParaRPr 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65104232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0849F17-ECB6-CC4A-BCC1-D8393F4CA144}" type="datetimeFigureOut">
              <a:rPr lang="en-US" smtClean="0"/>
              <a:t>3/17/2016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D53E9A-E436-004F-955C-A4DED1372E6B}" type="slidenum">
              <a:rPr lang="en-US" smtClean="0"/>
              <a:t>‹#›</a:t>
            </a:fld>
            <a:endParaRPr lang="en-US"/>
          </a:p>
        </p:txBody>
      </p:sp>
    </p:spTree>
    <p:extLst>
      <p:ext uri="{BB962C8B-B14F-4D97-AF65-F5344CB8AC3E}">
        <p14:creationId xmlns:p14="http://schemas.microsoft.com/office/powerpoint/2010/main" val="1272216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0849F17-ECB6-CC4A-BCC1-D8393F4CA144}" type="datetimeFigureOut">
              <a:rPr lang="en-US" smtClean="0"/>
              <a:t>3/17/2016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D53E9A-E436-004F-955C-A4DED1372E6B}" type="slidenum">
              <a:rPr lang="en-US" smtClean="0"/>
              <a:t>‹#›</a:t>
            </a:fld>
            <a:endParaRPr lang="en-US"/>
          </a:p>
        </p:txBody>
      </p:sp>
    </p:spTree>
    <p:extLst>
      <p:ext uri="{BB962C8B-B14F-4D97-AF65-F5344CB8AC3E}">
        <p14:creationId xmlns:p14="http://schemas.microsoft.com/office/powerpoint/2010/main" val="2269598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0849F17-ECB6-CC4A-BCC1-D8393F4CA144}" type="datetimeFigureOut">
              <a:rPr lang="en-US" smtClean="0"/>
              <a:t>3/17/2016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D53E9A-E436-004F-955C-A4DED1372E6B}" type="slidenum">
              <a:rPr lang="en-US" smtClean="0"/>
              <a:t>‹#›</a:t>
            </a:fld>
            <a:endParaRPr lang="en-US"/>
          </a:p>
        </p:txBody>
      </p:sp>
    </p:spTree>
    <p:extLst>
      <p:ext uri="{BB962C8B-B14F-4D97-AF65-F5344CB8AC3E}">
        <p14:creationId xmlns:p14="http://schemas.microsoft.com/office/powerpoint/2010/main" val="2209078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849F17-ECB6-CC4A-BCC1-D8393F4CA144}" type="datetimeFigureOut">
              <a:rPr lang="en-US" smtClean="0"/>
              <a:t>3/17/2016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D53E9A-E436-004F-955C-A4DED1372E6B}" type="slidenum">
              <a:rPr lang="en-US" smtClean="0"/>
              <a:t>‹#›</a:t>
            </a:fld>
            <a:endParaRPr lang="en-US"/>
          </a:p>
        </p:txBody>
      </p:sp>
    </p:spTree>
    <p:extLst>
      <p:ext uri="{BB962C8B-B14F-4D97-AF65-F5344CB8AC3E}">
        <p14:creationId xmlns:p14="http://schemas.microsoft.com/office/powerpoint/2010/main" val="39780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50849F17-ECB6-CC4A-BCC1-D8393F4CA144}" type="datetimeFigureOut">
              <a:rPr lang="en-US" smtClean="0"/>
              <a:t>3/17/2016</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A9D53E9A-E436-004F-955C-A4DED1372E6B}"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20501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50849F17-ECB6-CC4A-BCC1-D8393F4CA144}" type="datetimeFigureOut">
              <a:rPr lang="en-US" smtClean="0"/>
              <a:t>3/17/2016</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A9D53E9A-E436-004F-955C-A4DED1372E6B}"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05741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50849F17-ECB6-CC4A-BCC1-D8393F4CA144}" type="datetimeFigureOut">
              <a:rPr lang="en-US" smtClean="0"/>
              <a:t>3/17/2016</a:t>
            </a:fld>
            <a:endParaRPr lang="en-US"/>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A9D53E9A-E436-004F-955C-A4DED1372E6B}" type="slidenum">
              <a:rPr lang="en-US" smtClean="0"/>
              <a:t>‹#›</a:t>
            </a:fld>
            <a:endParaRPr 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763294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pos="6912">
          <p15:clr>
            <a:srgbClr val="F26B43"/>
          </p15:clr>
        </p15:guide>
        <p15:guide id="4294967295" pos="936">
          <p15:clr>
            <a:srgbClr val="F26B43"/>
          </p15:clr>
        </p15:guide>
        <p15:guide id="4294967295" pos="864">
          <p15:clr>
            <a:srgbClr val="F26B43"/>
          </p15:clr>
        </p15:guide>
        <p15:guide id="4294967295" orient="horz" pos="1368">
          <p15:clr>
            <a:srgbClr val="F26B43"/>
          </p15:clr>
        </p15:guide>
        <p15:guide id="4294967295" orient="horz" pos="1440">
          <p15:clr>
            <a:srgbClr val="F26B43"/>
          </p15:clr>
        </p15:guide>
        <p15:guide id="4294967295" orient="horz" pos="3696">
          <p15:clr>
            <a:srgbClr val="F26B43"/>
          </p15:clr>
        </p15:guide>
        <p15:guide id="4294967295" orient="horz" pos="432">
          <p15:clr>
            <a:srgbClr val="F26B43"/>
          </p15:clr>
        </p15:guide>
        <p15:guide id="4294967295" orient="horz" pos="1512">
          <p15:clr>
            <a:srgbClr val="F26B43"/>
          </p15:clr>
        </p15:guide>
        <p15:guide id="4294967295" pos="5184">
          <p15:clr>
            <a:srgbClr val="F26B43"/>
          </p15:clr>
        </p15:guide>
        <p15:guide id="4294967295" pos="702">
          <p15:clr>
            <a:srgbClr val="F26B43"/>
          </p15:clr>
        </p15:guide>
        <p15:guide id="4294967295"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0812" y="2675559"/>
            <a:ext cx="6270922" cy="2098226"/>
          </a:xfrm>
        </p:spPr>
        <p:txBody>
          <a:bodyPr/>
          <a:lstStyle/>
          <a:p>
            <a:pPr algn="ctr"/>
            <a:r>
              <a:rPr lang="en-US" sz="7200" b="1" dirty="0" smtClean="0"/>
              <a:t>The Heroic Journey Genre</a:t>
            </a:r>
            <a:endParaRPr lang="en-US" sz="7200" b="1" dirty="0"/>
          </a:p>
        </p:txBody>
      </p:sp>
    </p:spTree>
    <p:extLst>
      <p:ext uri="{BB962C8B-B14F-4D97-AF65-F5344CB8AC3E}">
        <p14:creationId xmlns:p14="http://schemas.microsoft.com/office/powerpoint/2010/main" val="2890044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t>The Heroic Journey</a:t>
            </a:r>
            <a:endParaRPr lang="en-US" sz="4800" b="1" dirty="0"/>
          </a:p>
        </p:txBody>
      </p:sp>
      <p:sp>
        <p:nvSpPr>
          <p:cNvPr id="3" name="Content Placeholder 2"/>
          <p:cNvSpPr>
            <a:spLocks noGrp="1"/>
          </p:cNvSpPr>
          <p:nvPr>
            <p:ph idx="1"/>
          </p:nvPr>
        </p:nvSpPr>
        <p:spPr>
          <a:xfrm>
            <a:off x="1028700" y="1719071"/>
            <a:ext cx="7760192" cy="4994128"/>
          </a:xfrm>
        </p:spPr>
        <p:txBody>
          <a:bodyPr>
            <a:normAutofit/>
          </a:bodyPr>
          <a:lstStyle/>
          <a:p>
            <a:r>
              <a:rPr lang="en-US" b="1" dirty="0" smtClean="0"/>
              <a:t>THE CALL: </a:t>
            </a:r>
            <a:r>
              <a:rPr lang="en-US" dirty="0" smtClean="0"/>
              <a:t>The </a:t>
            </a:r>
            <a:r>
              <a:rPr lang="en-US" dirty="0"/>
              <a:t>moment the hero is called on a quest is known as her call. The hero may make a deliberate decision to begin a journey or may have no choice. </a:t>
            </a:r>
            <a:endParaRPr lang="en-US" dirty="0" smtClean="0"/>
          </a:p>
          <a:p>
            <a:pPr marL="45720" indent="0">
              <a:buNone/>
            </a:pPr>
            <a:endParaRPr lang="en-US" dirty="0" smtClean="0"/>
          </a:p>
          <a:p>
            <a:r>
              <a:rPr lang="en-US" b="1" dirty="0" smtClean="0"/>
              <a:t>THE ALLIES: </a:t>
            </a:r>
            <a:r>
              <a:rPr lang="en-US" dirty="0" smtClean="0"/>
              <a:t>Individuals </a:t>
            </a:r>
            <a:r>
              <a:rPr lang="en-US" dirty="0"/>
              <a:t>who assist the hero during the journey are known as allies. They may be acquired at any point during the journey and may be family members, friends, guides, animals, or even gods. </a:t>
            </a:r>
            <a:endParaRPr lang="en-US" dirty="0" smtClean="0"/>
          </a:p>
          <a:p>
            <a:pPr marL="45720" indent="0">
              <a:buNone/>
            </a:pPr>
            <a:endParaRPr lang="en-US" dirty="0" smtClean="0"/>
          </a:p>
          <a:p>
            <a:pPr lvl="0"/>
            <a:r>
              <a:rPr lang="en-US" b="1" dirty="0" smtClean="0"/>
              <a:t>THE PREPARATION: </a:t>
            </a:r>
            <a:r>
              <a:rPr lang="en-US" dirty="0" smtClean="0"/>
              <a:t>The </a:t>
            </a:r>
            <a:r>
              <a:rPr lang="en-US" dirty="0"/>
              <a:t>hero needs to prepare for the journey. Her needs may be physical (e.g., training, supplies, etc.) or they may be knowledge-based, such as information. Occasionally, the preparation is psychological. For instance, the hero may have to muster courage to begin her great adventure</a:t>
            </a:r>
            <a:r>
              <a:rPr lang="en-US" dirty="0" smtClean="0"/>
              <a:t>.</a:t>
            </a:r>
            <a:endParaRPr lang="en-US" dirty="0"/>
          </a:p>
          <a:p>
            <a:endParaRPr lang="en-US" dirty="0"/>
          </a:p>
        </p:txBody>
      </p:sp>
    </p:spTree>
    <p:extLst>
      <p:ext uri="{BB962C8B-B14F-4D97-AF65-F5344CB8AC3E}">
        <p14:creationId xmlns:p14="http://schemas.microsoft.com/office/powerpoint/2010/main" val="3283569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800" b="1" dirty="0"/>
              <a:t>The Heroic Journey</a:t>
            </a:r>
            <a:endParaRPr lang="en-US" sz="4800" dirty="0"/>
          </a:p>
        </p:txBody>
      </p:sp>
      <p:sp>
        <p:nvSpPr>
          <p:cNvPr id="2" name="Content Placeholder 1"/>
          <p:cNvSpPr>
            <a:spLocks noGrp="1"/>
          </p:cNvSpPr>
          <p:nvPr>
            <p:ph idx="1"/>
          </p:nvPr>
        </p:nvSpPr>
        <p:spPr/>
        <p:txBody>
          <a:bodyPr>
            <a:normAutofit fontScale="85000" lnSpcReduction="20000"/>
          </a:bodyPr>
          <a:lstStyle/>
          <a:p>
            <a:r>
              <a:rPr lang="en-US" b="1" dirty="0"/>
              <a:t>GUARDIANS OF THE THRESHOLD: </a:t>
            </a:r>
            <a:r>
              <a:rPr lang="en-US" dirty="0"/>
              <a:t>The hero encounters obstacles that interfere with or delay the start of the journey. The obstacles may be literal (e.g., physical barriers or individuals who oppose the hero) or figurative (e.g., fears and doubts)</a:t>
            </a:r>
            <a:r>
              <a:rPr lang="en-US" dirty="0" smtClean="0"/>
              <a:t>.</a:t>
            </a:r>
          </a:p>
          <a:p>
            <a:pPr marL="45720" indent="0">
              <a:buNone/>
            </a:pPr>
            <a:endParaRPr lang="en-US" dirty="0"/>
          </a:p>
          <a:p>
            <a:r>
              <a:rPr lang="en-US" b="1" dirty="0" smtClean="0"/>
              <a:t>CROSSING THE THRESHOLD: </a:t>
            </a:r>
            <a:r>
              <a:rPr lang="en-US" dirty="0" smtClean="0"/>
              <a:t>The </a:t>
            </a:r>
            <a:r>
              <a:rPr lang="en-US" dirty="0"/>
              <a:t>hero actually begins her journey, crossing over into a new and unfamiliar world. Often, the hero realizes that in this new place, the “underworld,” she must acquire new skills or knowledge to function well. </a:t>
            </a:r>
            <a:endParaRPr lang="en-US" dirty="0" smtClean="0"/>
          </a:p>
          <a:p>
            <a:pPr marL="45720" indent="0">
              <a:buNone/>
            </a:pPr>
            <a:endParaRPr lang="en-US" dirty="0" smtClean="0"/>
          </a:p>
          <a:p>
            <a:pPr lvl="0"/>
            <a:r>
              <a:rPr lang="en-US" b="1" dirty="0" smtClean="0"/>
              <a:t>ROAD OF TRIALS: </a:t>
            </a:r>
            <a:r>
              <a:rPr lang="en-US" dirty="0" smtClean="0"/>
              <a:t>The </a:t>
            </a:r>
            <a:r>
              <a:rPr lang="en-US" dirty="0"/>
              <a:t>hero faces a series of difficult experiences that test the courage, strength, intelligence, determination, and wisdom of the hero in the “underworld.” It may even seem that she has no hope or chance of getting out of a dangerous situation</a:t>
            </a:r>
          </a:p>
          <a:p>
            <a:pPr marL="45720" indent="0">
              <a:buNone/>
            </a:pPr>
            <a:endParaRPr lang="en-US" dirty="0"/>
          </a:p>
        </p:txBody>
      </p:sp>
    </p:spTree>
    <p:extLst>
      <p:ext uri="{BB962C8B-B14F-4D97-AF65-F5344CB8AC3E}">
        <p14:creationId xmlns:p14="http://schemas.microsoft.com/office/powerpoint/2010/main" val="281307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800" b="1" dirty="0"/>
              <a:t>The Heroic Journey</a:t>
            </a:r>
            <a:endParaRPr lang="en-US" sz="4800" dirty="0"/>
          </a:p>
        </p:txBody>
      </p:sp>
      <p:sp>
        <p:nvSpPr>
          <p:cNvPr id="2" name="Content Placeholder 1"/>
          <p:cNvSpPr>
            <a:spLocks noGrp="1"/>
          </p:cNvSpPr>
          <p:nvPr>
            <p:ph idx="1"/>
          </p:nvPr>
        </p:nvSpPr>
        <p:spPr>
          <a:xfrm>
            <a:off x="1132764" y="1719070"/>
            <a:ext cx="7656128" cy="4924345"/>
          </a:xfrm>
        </p:spPr>
        <p:txBody>
          <a:bodyPr>
            <a:normAutofit fontScale="92500" lnSpcReduction="10000"/>
          </a:bodyPr>
          <a:lstStyle/>
          <a:p>
            <a:pPr lvl="0"/>
            <a:r>
              <a:rPr lang="en-US" b="1" dirty="0" smtClean="0"/>
              <a:t>THE SAVING EXPERIENCE: </a:t>
            </a:r>
            <a:r>
              <a:rPr lang="en-US" dirty="0" smtClean="0"/>
              <a:t>Just </a:t>
            </a:r>
            <a:r>
              <a:rPr lang="en-US" dirty="0"/>
              <a:t>when things are at their worst for the hero, she meets a special person, has a powerful experience, or receives a special gift that “saves” her, enabling her to achieve the goal of the journey</a:t>
            </a:r>
            <a:r>
              <a:rPr lang="en-US" dirty="0" smtClean="0"/>
              <a:t>.</a:t>
            </a:r>
          </a:p>
          <a:p>
            <a:pPr marL="45720" lvl="0" indent="0">
              <a:buNone/>
            </a:pPr>
            <a:endParaRPr lang="en-US" dirty="0"/>
          </a:p>
          <a:p>
            <a:pPr lvl="0"/>
            <a:r>
              <a:rPr lang="en-US" b="1" dirty="0" smtClean="0"/>
              <a:t>THE TRANSFORMATION: </a:t>
            </a:r>
            <a:r>
              <a:rPr lang="en-US" dirty="0" smtClean="0"/>
              <a:t>The </a:t>
            </a:r>
            <a:r>
              <a:rPr lang="en-US" dirty="0"/>
              <a:t>hero is changing, now understanding the “underworld” around her and adapting accordingly. The transformation of the hero is sometimes physical, often mental, emotional, and/or spiritual</a:t>
            </a:r>
            <a:r>
              <a:rPr lang="en-US" dirty="0" smtClean="0"/>
              <a:t>.</a:t>
            </a:r>
          </a:p>
          <a:p>
            <a:pPr marL="45720" lvl="0" indent="0">
              <a:buNone/>
            </a:pPr>
            <a:endParaRPr lang="en-US" dirty="0"/>
          </a:p>
          <a:p>
            <a:pPr lvl="0"/>
            <a:r>
              <a:rPr lang="en-US" b="1" dirty="0" smtClean="0"/>
              <a:t>THE RETURN: </a:t>
            </a:r>
            <a:r>
              <a:rPr lang="en-US" dirty="0" smtClean="0"/>
              <a:t>The </a:t>
            </a:r>
            <a:r>
              <a:rPr lang="en-US" dirty="0"/>
              <a:t>hero returns to the “normal world,” but now sees life differently because of the journey</a:t>
            </a:r>
            <a:r>
              <a:rPr lang="en-US" dirty="0" smtClean="0"/>
              <a:t>.</a:t>
            </a:r>
          </a:p>
          <a:p>
            <a:pPr marL="45720" lvl="0" indent="0">
              <a:buNone/>
            </a:pPr>
            <a:endParaRPr lang="en-US" dirty="0"/>
          </a:p>
          <a:p>
            <a:pPr lvl="0"/>
            <a:r>
              <a:rPr lang="en-US" b="1" dirty="0" smtClean="0"/>
              <a:t>SHARING THE GIFT: </a:t>
            </a:r>
            <a:r>
              <a:rPr lang="en-US" dirty="0" smtClean="0"/>
              <a:t>The </a:t>
            </a:r>
            <a:r>
              <a:rPr lang="en-US" dirty="0"/>
              <a:t>hero shares the gift of experience, knowledge, wisdom—gained through the journey—with the broader community.</a:t>
            </a:r>
          </a:p>
          <a:p>
            <a:pPr marL="45720" indent="0">
              <a:buNone/>
            </a:pPr>
            <a:endParaRPr lang="en-US" dirty="0"/>
          </a:p>
        </p:txBody>
      </p:sp>
    </p:spTree>
    <p:extLst>
      <p:ext uri="{BB962C8B-B14F-4D97-AF65-F5344CB8AC3E}">
        <p14:creationId xmlns:p14="http://schemas.microsoft.com/office/powerpoint/2010/main" val="25896323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14</TotalTime>
  <Words>420</Words>
  <Application>Microsoft Office PowerPoint</Application>
  <PresentationFormat>On-screen Show (4:3)</PresentationFormat>
  <Paragraphs>21</Paragraphs>
  <Slides>4</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4</vt:i4>
      </vt:variant>
    </vt:vector>
  </HeadingPairs>
  <TitlesOfParts>
    <vt:vector size="6" baseType="lpstr">
      <vt:lpstr>Franklin Gothic Book</vt:lpstr>
      <vt:lpstr>Crop</vt:lpstr>
      <vt:lpstr>The Heroic Journey Genre</vt:lpstr>
      <vt:lpstr>The Heroic Journey</vt:lpstr>
      <vt:lpstr>The Heroic Journey</vt:lpstr>
      <vt:lpstr>The Heroic Journey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Heroic Journey Genre</dc:title>
  <dc:creator>Kaylie</dc:creator>
  <cp:lastModifiedBy>Kaylie Fougerousse</cp:lastModifiedBy>
  <cp:revision>3</cp:revision>
  <dcterms:created xsi:type="dcterms:W3CDTF">2016-03-03T16:32:22Z</dcterms:created>
  <dcterms:modified xsi:type="dcterms:W3CDTF">2016-03-17T18:26:37Z</dcterms:modified>
</cp:coreProperties>
</file>