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6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5143500" type="screen16x9"/>
  <p:notesSz cx="6858000" cy="9144000"/>
  <p:embeddedFontLst>
    <p:embeddedFont>
      <p:font typeface="Lobster" pitchFamily="2" charset="77"/>
      <p:regular r:id="rId20"/>
    </p:embeddedFont>
    <p:embeddedFont>
      <p:font typeface="Raleway" panose="020B0503030101060003" pitchFamily="34" charset="77"/>
      <p:regular r:id="rId21"/>
      <p:bold r:id="rId22"/>
      <p:italic r:id="rId23"/>
      <p:boldItalic r:id="rId24"/>
    </p:embeddedFont>
    <p:embeddedFont>
      <p:font typeface="Varela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4f0a8452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64f0a8452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4f0a8452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64f0a8452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4f0a8452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64f0a8452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4f0a8452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64f0a8452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3e33791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73e33791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3e33791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73e33791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73e33791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73e33791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3bae58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5e3bae58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e3bae58ad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e3bae58ad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4f0a8452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64f0a8452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4f0a8452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64f0a8452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4f0a845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64f0a845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4f0a8452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64f0a8452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4f0a8452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64f0a8452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4f0a845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64f0a845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50" name="Google Shape;450;p6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Drawing a quick conclusion without fairly considering relevant (and easily available) evidence.</a:t>
            </a:r>
            <a:endParaRPr sz="2400" i="1"/>
          </a:p>
        </p:txBody>
      </p:sp>
      <p:sp>
        <p:nvSpPr>
          <p:cNvPr id="451" name="Google Shape;451;p6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Jumping to Conclusions. </a:t>
            </a:r>
            <a:endParaRPr sz="9000"/>
          </a:p>
        </p:txBody>
      </p:sp>
      <p:pic>
        <p:nvPicPr>
          <p:cNvPr id="452" name="Google Shape;45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175" y="265700"/>
            <a:ext cx="15240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58" name="Google Shape;458;p6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because two opposing arguments have merit, the answer must lie somewhere between them.</a:t>
            </a:r>
            <a:endParaRPr sz="2400" i="1"/>
          </a:p>
        </p:txBody>
      </p:sp>
      <p:sp>
        <p:nvSpPr>
          <p:cNvPr id="459" name="Google Shape;459;p6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Middle Ground. </a:t>
            </a:r>
            <a:endParaRPr sz="9000"/>
          </a:p>
        </p:txBody>
      </p:sp>
      <p:pic>
        <p:nvPicPr>
          <p:cNvPr id="460" name="Google Shape;46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800" y="277025"/>
            <a:ext cx="15430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the only option on the table is perfect success, then rejecting anything that will not work perfectly.</a:t>
            </a:r>
            <a:endParaRPr sz="2400" i="1"/>
          </a:p>
        </p:txBody>
      </p:sp>
      <p:sp>
        <p:nvSpPr>
          <p:cNvPr id="467" name="Google Shape;467;p6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Perfectionist Fallacy. </a:t>
            </a:r>
            <a:endParaRPr sz="9000"/>
          </a:p>
        </p:txBody>
      </p:sp>
      <p:pic>
        <p:nvPicPr>
          <p:cNvPr id="468" name="Google Shape;4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475" y="254375"/>
            <a:ext cx="15240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74" name="Google Shape;474;p67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Rejecting a claim because of a belief that truth is relative to a person or group.</a:t>
            </a:r>
            <a:endParaRPr sz="2400" i="1"/>
          </a:p>
        </p:txBody>
      </p:sp>
      <p:sp>
        <p:nvSpPr>
          <p:cNvPr id="475" name="Google Shape;475;p67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Relativistic Fallacy. </a:t>
            </a:r>
            <a:endParaRPr sz="9000"/>
          </a:p>
        </p:txBody>
      </p:sp>
      <p:pic>
        <p:nvPicPr>
          <p:cNvPr id="476" name="Google Shape;47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9175" y="277025"/>
            <a:ext cx="15049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82" name="Google Shape;482;p68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an observation from a small sample size applies to an entire group.</a:t>
            </a:r>
            <a:endParaRPr sz="2400" i="1"/>
          </a:p>
        </p:txBody>
      </p:sp>
      <p:sp>
        <p:nvSpPr>
          <p:cNvPr id="483" name="Google Shape;483;p68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Spotlight Fallacy. </a:t>
            </a:r>
            <a:endParaRPr sz="9000"/>
          </a:p>
        </p:txBody>
      </p:sp>
      <p:pic>
        <p:nvPicPr>
          <p:cNvPr id="484" name="Google Shape;48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3850" y="299675"/>
            <a:ext cx="15240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90" name="Google Shape;490;p6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Applying a general rule too broadly.</a:t>
            </a:r>
            <a:endParaRPr sz="2400" i="1"/>
          </a:p>
        </p:txBody>
      </p:sp>
      <p:sp>
        <p:nvSpPr>
          <p:cNvPr id="491" name="Google Shape;491;p6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000"/>
              <a:t>Sweeping Generalization.</a:t>
            </a:r>
            <a:r>
              <a:rPr lang="en" sz="9000"/>
              <a:t> </a:t>
            </a:r>
            <a:endParaRPr sz="9000"/>
          </a:p>
        </p:txBody>
      </p:sp>
      <p:pic>
        <p:nvPicPr>
          <p:cNvPr id="492" name="Google Shape;49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9800" y="163750"/>
            <a:ext cx="15049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98" name="Google Shape;498;p7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because two things share a property, that makes them the same thing.</a:t>
            </a:r>
            <a:endParaRPr sz="2400" i="1"/>
          </a:p>
        </p:txBody>
      </p:sp>
      <p:sp>
        <p:nvSpPr>
          <p:cNvPr id="499" name="Google Shape;499;p7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8000"/>
              <a:t>Undistributed Middle.</a:t>
            </a:r>
            <a:r>
              <a:rPr lang="en" sz="9000"/>
              <a:t> </a:t>
            </a:r>
            <a:endParaRPr sz="9000"/>
          </a:p>
        </p:txBody>
      </p:sp>
      <p:pic>
        <p:nvPicPr>
          <p:cNvPr id="500" name="Google Shape;50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4325" y="345000"/>
            <a:ext cx="153352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211400" y="13323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Fallacious Reasoning. </a:t>
            </a:r>
            <a:endParaRPr sz="6000"/>
          </a:p>
        </p:txBody>
      </p:sp>
      <p:sp>
        <p:nvSpPr>
          <p:cNvPr id="187" name="Google Shape;187;p35"/>
          <p:cNvSpPr/>
          <p:nvPr/>
        </p:nvSpPr>
        <p:spPr>
          <a:xfrm>
            <a:off x="413975" y="19843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Appeals of the Mind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16577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Garbled Cause &amp; Effect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2695650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Emotions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4874388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Faulty Deduction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7053125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Manipulating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Content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899000" y="2988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On the Attack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60288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Questions at this point?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211400" y="60635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Categories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title"/>
          </p:nvPr>
        </p:nvSpPr>
        <p:spPr>
          <a:xfrm>
            <a:off x="211400" y="91092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/>
              <a:t>Faulty Deduction.</a:t>
            </a:r>
            <a:endParaRPr sz="4800"/>
          </a:p>
        </p:txBody>
      </p:sp>
      <p:sp>
        <p:nvSpPr>
          <p:cNvPr id="383" name="Google Shape;383;p57"/>
          <p:cNvSpPr/>
          <p:nvPr/>
        </p:nvSpPr>
        <p:spPr>
          <a:xfrm>
            <a:off x="3223500" y="1547300"/>
            <a:ext cx="1421100" cy="136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3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Composition</a:t>
            </a:r>
            <a:endParaRPr sz="13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4" name="Google Shape;384;p57"/>
          <p:cNvSpPr/>
          <p:nvPr/>
        </p:nvSpPr>
        <p:spPr>
          <a:xfrm>
            <a:off x="4731350" y="3003800"/>
            <a:ext cx="1491300" cy="1440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Gambler’s 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Fallacy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5" name="Google Shape;385;p57"/>
          <p:cNvSpPr/>
          <p:nvPr/>
        </p:nvSpPr>
        <p:spPr>
          <a:xfrm>
            <a:off x="4675848" y="1458800"/>
            <a:ext cx="1491300" cy="1545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Hasty </a:t>
            </a:r>
            <a:r>
              <a:rPr lang="en" sz="11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Generalizations</a:t>
            </a:r>
            <a:endParaRPr sz="11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6" name="Google Shape;386;p57"/>
          <p:cNvSpPr/>
          <p:nvPr/>
        </p:nvSpPr>
        <p:spPr>
          <a:xfrm>
            <a:off x="6841638" y="107300"/>
            <a:ext cx="1534500" cy="1440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Perfectionist Fallacy</a:t>
            </a:r>
            <a:endParaRPr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7" name="Google Shape;387;p57"/>
          <p:cNvSpPr/>
          <p:nvPr/>
        </p:nvSpPr>
        <p:spPr>
          <a:xfrm>
            <a:off x="3273713" y="3003800"/>
            <a:ext cx="1421100" cy="1440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Jumping to Conclusions</a:t>
            </a:r>
            <a:endParaRPr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6246550" y="2981000"/>
            <a:ext cx="14913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Middle Ground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57"/>
          <p:cNvSpPr txBox="1"/>
          <p:nvPr/>
        </p:nvSpPr>
        <p:spPr>
          <a:xfrm>
            <a:off x="168175" y="1849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1657750" y="1488500"/>
            <a:ext cx="15345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Anecdotal Evidence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6198400" y="1547300"/>
            <a:ext cx="1421100" cy="136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Divison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168175" y="2933875"/>
            <a:ext cx="15345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Design Fallacy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92000" y="1419138"/>
            <a:ext cx="15345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Relativist Fallacy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57"/>
          <p:cNvSpPr/>
          <p:nvPr/>
        </p:nvSpPr>
        <p:spPr>
          <a:xfrm>
            <a:off x="7650750" y="1547300"/>
            <a:ext cx="1421100" cy="13680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Spotlight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5" name="Google Shape;395;p57"/>
          <p:cNvSpPr/>
          <p:nvPr/>
        </p:nvSpPr>
        <p:spPr>
          <a:xfrm>
            <a:off x="1702675" y="3072575"/>
            <a:ext cx="15345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Sweeping </a:t>
            </a:r>
            <a:r>
              <a:rPr lang="en" sz="11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Generalizations</a:t>
            </a:r>
            <a:endParaRPr sz="11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6" name="Google Shape;396;p57"/>
          <p:cNvSpPr/>
          <p:nvPr/>
        </p:nvSpPr>
        <p:spPr>
          <a:xfrm>
            <a:off x="7737850" y="2981000"/>
            <a:ext cx="1421100" cy="14856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Undistributed</a:t>
            </a:r>
            <a:r>
              <a:rPr lang="en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Middle Ground</a:t>
            </a:r>
            <a:endParaRPr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02" name="Google Shape;402;p58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Discounting evidence arrived by systematic search or testing in favor of a few firsthand stories.</a:t>
            </a:r>
            <a:endParaRPr sz="2400" i="1"/>
          </a:p>
        </p:txBody>
      </p:sp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Anecdotal Evidence. </a:t>
            </a:r>
            <a:endParaRPr sz="9000"/>
          </a:p>
        </p:txBody>
      </p:sp>
      <p:pic>
        <p:nvPicPr>
          <p:cNvPr id="404" name="Google Shape;4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550" y="277025"/>
            <a:ext cx="15144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characteristics or beliefs of some or all of a group applies to the entire group.</a:t>
            </a:r>
            <a:endParaRPr sz="2400" i="1"/>
          </a:p>
        </p:txBody>
      </p:sp>
      <p:sp>
        <p:nvSpPr>
          <p:cNvPr id="411" name="Google Shape;411;p5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Composition. </a:t>
            </a:r>
            <a:endParaRPr sz="9000"/>
          </a:p>
        </p:txBody>
      </p:sp>
      <p:pic>
        <p:nvPicPr>
          <p:cNvPr id="412" name="Google Shape;4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475" y="243025"/>
            <a:ext cx="147637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18" name="Google Shape;418;p6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characteristics or beliefs of a group automatically apply to any individual member.</a:t>
            </a:r>
            <a:endParaRPr sz="2400" i="1"/>
          </a:p>
        </p:txBody>
      </p:sp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Division. </a:t>
            </a:r>
            <a:endParaRPr sz="9000"/>
          </a:p>
        </p:txBody>
      </p:sp>
      <p:pic>
        <p:nvPicPr>
          <p:cNvPr id="420" name="Google Shape;42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525" y="265700"/>
            <a:ext cx="14573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26" name="Google Shape;426;p61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that because something is nicely designed or beautifully visualized, it’s more true.</a:t>
            </a:r>
            <a:endParaRPr sz="2400" i="1"/>
          </a:p>
        </p:txBody>
      </p:sp>
      <p:sp>
        <p:nvSpPr>
          <p:cNvPr id="427" name="Google Shape;427;p61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Design Fallacy. </a:t>
            </a:r>
            <a:endParaRPr sz="9000"/>
          </a:p>
        </p:txBody>
      </p:sp>
      <p:pic>
        <p:nvPicPr>
          <p:cNvPr id="428" name="Google Shape;42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375" y="265675"/>
            <a:ext cx="15144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the history of outcomes will affect future outcomes.</a:t>
            </a:r>
            <a:endParaRPr sz="2400" i="1"/>
          </a:p>
        </p:txBody>
      </p:sp>
      <p:sp>
        <p:nvSpPr>
          <p:cNvPr id="435" name="Google Shape;435;p6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Gambler’s Fallacy. </a:t>
            </a:r>
            <a:endParaRPr sz="9000"/>
          </a:p>
        </p:txBody>
      </p:sp>
      <p:pic>
        <p:nvPicPr>
          <p:cNvPr id="436" name="Google Shape;4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475" y="333675"/>
            <a:ext cx="14763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42" name="Google Shape;442;p63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Definition:Drawing a general conclusion from a tiny sample.</a:t>
            </a:r>
            <a:endParaRPr sz="2400" i="1"/>
          </a:p>
        </p:txBody>
      </p:sp>
      <p:sp>
        <p:nvSpPr>
          <p:cNvPr id="443" name="Google Shape;443;p63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75747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Hasty </a:t>
            </a:r>
            <a:r>
              <a:rPr lang="en" sz="8000"/>
              <a:t>Generalization. </a:t>
            </a:r>
            <a:endParaRPr sz="8000"/>
          </a:p>
        </p:txBody>
      </p:sp>
      <p:pic>
        <p:nvPicPr>
          <p:cNvPr id="444" name="Google Shape;44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500" y="231700"/>
            <a:ext cx="1533525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Macintosh PowerPoint</Application>
  <PresentationFormat>On-screen Show (16:9)</PresentationFormat>
  <Paragraphs>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Raleway</vt:lpstr>
      <vt:lpstr>Twentieth Century</vt:lpstr>
      <vt:lpstr>Arial</vt:lpstr>
      <vt:lpstr>Lobster</vt:lpstr>
      <vt:lpstr>Varela</vt:lpstr>
      <vt:lpstr>Simple Light</vt:lpstr>
      <vt:lpstr>Ragozine template</vt:lpstr>
      <vt:lpstr>Introduction to Rhetorical Fallacies</vt:lpstr>
      <vt:lpstr>Fallacious Reasoning. </vt:lpstr>
      <vt:lpstr>Faulty Deduction.</vt:lpstr>
      <vt:lpstr>Anecdotal Evidence. </vt:lpstr>
      <vt:lpstr>Composition. </vt:lpstr>
      <vt:lpstr>Division. </vt:lpstr>
      <vt:lpstr>Design Fallacy. </vt:lpstr>
      <vt:lpstr>Gambler’s Fallacy. </vt:lpstr>
      <vt:lpstr>Hasty Generalization. </vt:lpstr>
      <vt:lpstr>Jumping to Conclusions. </vt:lpstr>
      <vt:lpstr>Middle Ground. </vt:lpstr>
      <vt:lpstr>Perfectionist Fallacy. </vt:lpstr>
      <vt:lpstr>Relativistic Fallacy. </vt:lpstr>
      <vt:lpstr>Spotlight Fallacy. </vt:lpstr>
      <vt:lpstr>Sweeping Generalization. </vt:lpstr>
      <vt:lpstr>Undistributed Middle.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2019-11-05T00:29:58Z</dcterms:modified>
</cp:coreProperties>
</file>