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5143500" type="screen16x9"/>
  <p:notesSz cx="6858000" cy="9144000"/>
  <p:embeddedFontLst>
    <p:embeddedFont>
      <p:font typeface="Lobster" pitchFamily="2" charset="77"/>
      <p:regular r:id="rId18"/>
    </p:embeddedFont>
    <p:embeddedFont>
      <p:font typeface="Raleway" panose="020B0503030101060003" pitchFamily="34" charset="77"/>
      <p:regular r:id="rId19"/>
      <p:bold r:id="rId20"/>
      <p:italic r:id="rId21"/>
      <p:boldItalic r:id="rId22"/>
    </p:embeddedFont>
    <p:embeddedFont>
      <p:font typeface="Varela" panose="020000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e3bae58ad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5e3bae58ad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e3bae58ad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5e3bae58ad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e3bae58a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5e3bae58a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e3bae58ad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5e3bae58ad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52ad686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652ad686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3bae58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5e3bae58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e3bae58a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5e3bae58a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e3bae58ad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5e3bae58ad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4f0a845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64f0a845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e3bae58a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5e3bae58a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e3bae58a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5e3bae58a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e3bae58ad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5e3bae58ad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e3bae58ad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5e3bae58ad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442311838/rhetorical-fallacies-set-one-compositional-fallacies-and-fallacious-reasoning-appeals-of-the-mind-flash-cards/?n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Supposing something is better because it is new or newer.</a:t>
            </a:r>
            <a:endParaRPr sz="2400" i="1"/>
          </a:p>
        </p:txBody>
      </p:sp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Novelty.</a:t>
            </a:r>
            <a:endParaRPr sz="9000"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8650" y="152400"/>
            <a:ext cx="14763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000" y="260450"/>
            <a:ext cx="14668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something is true because the majority of people believe it. </a:t>
            </a:r>
            <a:endParaRPr sz="2400" i="1"/>
          </a:p>
        </p:txBody>
      </p:sp>
      <p:sp>
        <p:nvSpPr>
          <p:cNvPr id="275" name="Google Shape;275;p44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Popular Belief.</a:t>
            </a:r>
            <a:endParaRPr sz="9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Assuming because something could happen, it will inevitably happen. </a:t>
            </a:r>
            <a:endParaRPr sz="2400" i="1"/>
          </a:p>
        </p:txBody>
      </p:sp>
      <p:sp>
        <p:nvSpPr>
          <p:cNvPr id="282" name="Google Shape;282;p45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Probability.</a:t>
            </a:r>
            <a:endParaRPr sz="9000"/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600" y="238850"/>
            <a:ext cx="14382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something is true because it’s (apparently) always been that way. </a:t>
            </a:r>
            <a:endParaRPr sz="2400" i="1"/>
          </a:p>
        </p:txBody>
      </p:sp>
      <p:sp>
        <p:nvSpPr>
          <p:cNvPr id="290" name="Google Shape;290;p46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Tradition.</a:t>
            </a:r>
            <a:endParaRPr sz="9000"/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775" y="217225"/>
            <a:ext cx="14954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body" idx="1"/>
          </p:nvPr>
        </p:nvSpPr>
        <p:spPr>
          <a:xfrm>
            <a:off x="336150" y="199700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 u="sng">
                <a:solidFill>
                  <a:srgbClr val="A2C4C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https://quizlet.com/442311838/rhetorical-fallacies-set-one-compositional-fallacies-and-fallacious-reasoning-appeals-of-the-mind-flash-cards/?new</a:t>
            </a:r>
            <a:endParaRPr sz="2400" b="1" i="1">
              <a:solidFill>
                <a:srgbClr val="A2C4C9"/>
              </a:solidFill>
            </a:endParaRPr>
          </a:p>
        </p:txBody>
      </p:sp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79600" y="1349875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REVIEW TIME.</a:t>
            </a:r>
            <a:endParaRPr sz="9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211400" y="13323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Fallacious Reasoning. </a:t>
            </a:r>
            <a:endParaRPr sz="6000"/>
          </a:p>
        </p:txBody>
      </p:sp>
      <p:sp>
        <p:nvSpPr>
          <p:cNvPr id="187" name="Google Shape;187;p35"/>
          <p:cNvSpPr/>
          <p:nvPr/>
        </p:nvSpPr>
        <p:spPr>
          <a:xfrm>
            <a:off x="413975" y="19843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Appeals of the Mind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5"/>
          <p:cNvSpPr/>
          <p:nvPr/>
        </p:nvSpPr>
        <p:spPr>
          <a:xfrm>
            <a:off x="16577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Garbled Cause &amp; Effect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5"/>
          <p:cNvSpPr/>
          <p:nvPr/>
        </p:nvSpPr>
        <p:spPr>
          <a:xfrm>
            <a:off x="2695650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Emotions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4874388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Faulty Deduction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7053125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Manipulating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Content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899000" y="2988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On the Attack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60288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Questions at this point?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211400" y="60635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Categories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457200" y="495460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211400" y="910925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Appeals of the Mind.</a:t>
            </a:r>
            <a:endParaRPr sz="6000"/>
          </a:p>
        </p:txBody>
      </p:sp>
      <p:sp>
        <p:nvSpPr>
          <p:cNvPr id="201" name="Google Shape;201;p36"/>
          <p:cNvSpPr/>
          <p:nvPr/>
        </p:nvSpPr>
        <p:spPr>
          <a:xfrm>
            <a:off x="3806950" y="11631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Probability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6"/>
          <p:cNvSpPr/>
          <p:nvPr/>
        </p:nvSpPr>
        <p:spPr>
          <a:xfrm>
            <a:off x="1657750" y="333617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Incredulity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2695650" y="21938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Authority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4874388" y="21938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Common Practice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7053125" y="21938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Ignorance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3899000" y="32695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Money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6028850" y="333617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Novelty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36"/>
          <p:cNvSpPr txBox="1"/>
          <p:nvPr/>
        </p:nvSpPr>
        <p:spPr>
          <a:xfrm>
            <a:off x="168175" y="1849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Types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1560475" y="12810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Popular Belief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5970325" y="12302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Tradition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36"/>
          <p:cNvSpPr/>
          <p:nvPr/>
        </p:nvSpPr>
        <p:spPr>
          <a:xfrm>
            <a:off x="871175" y="2441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Anonymous Authority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b="1"/>
              <a:t>Definition: Using evidence from an unnamed ‘expert’ or ‘study’ or generalized group (like ‘scientists’) to claim something is true.</a:t>
            </a:r>
            <a:endParaRPr i="1"/>
          </a:p>
        </p:txBody>
      </p:sp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Anonymous Authority.</a:t>
            </a:r>
            <a:endParaRPr sz="9000"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775" y="163200"/>
            <a:ext cx="149542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something is true because an unqualified or untrustworthy “expert” says it is.</a:t>
            </a:r>
            <a:endParaRPr sz="2400" i="1"/>
          </a:p>
        </p:txBody>
      </p:sp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Authority.</a:t>
            </a:r>
            <a:endParaRPr sz="9000"/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675" y="272000"/>
            <a:ext cx="150495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4625" y="109175"/>
            <a:ext cx="146685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</a:t>
            </a:r>
            <a:r>
              <a:rPr lang="en" sz="8000"/>
              <a:t>Common Practice</a:t>
            </a:r>
            <a:r>
              <a:rPr lang="en" sz="9000"/>
              <a:t>.</a:t>
            </a:r>
            <a:endParaRPr sz="9000"/>
          </a:p>
        </p:txBody>
      </p:sp>
      <p:sp>
        <p:nvSpPr>
          <p:cNvPr id="234" name="Google Shape;234;p3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Claiming something is true because it’s commonly practiced.</a:t>
            </a:r>
            <a:endParaRPr sz="24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 claim is true simply because it has not been proven false (or false because it has not been proven true).</a:t>
            </a:r>
            <a:endParaRPr sz="2400" i="1"/>
          </a:p>
        </p:txBody>
      </p:sp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Ignorance.</a:t>
            </a:r>
            <a:endParaRPr sz="9000"/>
          </a:p>
        </p:txBody>
      </p:sp>
      <p:pic>
        <p:nvPicPr>
          <p:cNvPr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6225" y="174000"/>
            <a:ext cx="14668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Because a claim sounds unbelievable, it must not be true *mindset*</a:t>
            </a:r>
            <a:endParaRPr sz="2400" i="1"/>
          </a:p>
        </p:txBody>
      </p:sp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Incredulity.</a:t>
            </a:r>
            <a:endParaRPr sz="9000"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3900" y="195625"/>
            <a:ext cx="14668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Supposing that, if someone is rich or something is expensive, then it affects the truth of the claim.</a:t>
            </a:r>
            <a:endParaRPr sz="2400" i="1"/>
          </a:p>
        </p:txBody>
      </p:sp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Money.</a:t>
            </a:r>
            <a:endParaRPr sz="9000"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150" y="217225"/>
            <a:ext cx="14668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Macintosh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Raleway</vt:lpstr>
      <vt:lpstr>Twentieth Century</vt:lpstr>
      <vt:lpstr>Arial</vt:lpstr>
      <vt:lpstr>Lobster</vt:lpstr>
      <vt:lpstr>Varela</vt:lpstr>
      <vt:lpstr>Simple Light</vt:lpstr>
      <vt:lpstr>Ragozine template</vt:lpstr>
      <vt:lpstr>Introduction to Rhetorical Fallacies</vt:lpstr>
      <vt:lpstr>Fallacious Reasoning. </vt:lpstr>
      <vt:lpstr>Appeals of the Mind.</vt:lpstr>
      <vt:lpstr>Anonymous Authority.</vt:lpstr>
      <vt:lpstr>Appeal to Authority.</vt:lpstr>
      <vt:lpstr>Appeal to Common Practice.</vt:lpstr>
      <vt:lpstr>Appeal to Ignorance.</vt:lpstr>
      <vt:lpstr>Appeal to Incredulity.</vt:lpstr>
      <vt:lpstr>Appeal to Money.</vt:lpstr>
      <vt:lpstr>Appeal to Novelty.</vt:lpstr>
      <vt:lpstr>Appeal to Popular Belief.</vt:lpstr>
      <vt:lpstr>Appeal to Probability.</vt:lpstr>
      <vt:lpstr>Appeal to Tradition.</vt:lpstr>
      <vt:lpstr>REVIEW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1</cp:revision>
  <dcterms:modified xsi:type="dcterms:W3CDTF">2019-11-05T00:28:11Z</dcterms:modified>
</cp:coreProperties>
</file>