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0" r:id="rId5"/>
    <p:sldId id="258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7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D10-B2B9-AD4F-BF10-419D8BC642F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8991-2F6B-C743-B8A9-397906F0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3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D10-B2B9-AD4F-BF10-419D8BC642F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8991-2F6B-C743-B8A9-397906F0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3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D10-B2B9-AD4F-BF10-419D8BC642F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8991-2F6B-C743-B8A9-397906F0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4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D10-B2B9-AD4F-BF10-419D8BC642F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8991-2F6B-C743-B8A9-397906F0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8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D10-B2B9-AD4F-BF10-419D8BC642F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8991-2F6B-C743-B8A9-397906F0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76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D10-B2B9-AD4F-BF10-419D8BC642F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8991-2F6B-C743-B8A9-397906F0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9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D10-B2B9-AD4F-BF10-419D8BC642F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8991-2F6B-C743-B8A9-397906F0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D10-B2B9-AD4F-BF10-419D8BC642F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8991-2F6B-C743-B8A9-397906F0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8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D10-B2B9-AD4F-BF10-419D8BC642F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8991-2F6B-C743-B8A9-397906F0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3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D10-B2B9-AD4F-BF10-419D8BC642F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8991-2F6B-C743-B8A9-397906F0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2D10-B2B9-AD4F-BF10-419D8BC642F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8991-2F6B-C743-B8A9-397906F0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4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B2D10-B2B9-AD4F-BF10-419D8BC642F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28991-2F6B-C743-B8A9-397906F04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4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owl.english.purdue.edu/owl/resource/747/06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owl.english.purdue.edu/owl/resource/560/05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1937785"/>
            <a:ext cx="8890000" cy="1470025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Research Citations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98461"/>
            <a:ext cx="6400800" cy="1752600"/>
          </a:xfrm>
        </p:spPr>
        <p:txBody>
          <a:bodyPr/>
          <a:lstStyle/>
          <a:p>
            <a:r>
              <a:rPr lang="en-US" b="1" dirty="0" smtClean="0"/>
              <a:t>MLA &amp; APA Formatting Options</a:t>
            </a:r>
          </a:p>
          <a:p>
            <a:r>
              <a:rPr lang="en-US" b="1" dirty="0" smtClean="0"/>
              <a:t>English | Explanatory Writing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8144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MLA Format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hlinkClick r:id="rId2"/>
              </a:rPr>
              <a:t>https://owl.english.purdue.edu/owl/resource/747/06/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Humanities &amp; the Arts (English Classes)</a:t>
            </a:r>
          </a:p>
          <a:p>
            <a:r>
              <a:rPr lang="en-US" b="1" dirty="0" smtClean="0"/>
              <a:t>Bibliography: Works Cited Page</a:t>
            </a:r>
          </a:p>
          <a:p>
            <a:r>
              <a:rPr lang="en-US" b="1" dirty="0" smtClean="0"/>
              <a:t>Citation:</a:t>
            </a:r>
          </a:p>
          <a:p>
            <a:pPr marL="400050" lvl="1" indent="0">
              <a:buNone/>
            </a:pPr>
            <a:r>
              <a:rPr lang="en-US" b="1" dirty="0" err="1" smtClean="0">
                <a:solidFill>
                  <a:srgbClr val="31859C"/>
                </a:solidFill>
              </a:rPr>
              <a:t>Lastname</a:t>
            </a:r>
            <a:r>
              <a:rPr lang="en-US" b="1" dirty="0">
                <a:solidFill>
                  <a:srgbClr val="31859C"/>
                </a:solidFill>
              </a:rPr>
              <a:t>, </a:t>
            </a:r>
            <a:r>
              <a:rPr lang="en-US" b="1" dirty="0" err="1">
                <a:solidFill>
                  <a:srgbClr val="31859C"/>
                </a:solidFill>
              </a:rPr>
              <a:t>Firstname</a:t>
            </a:r>
            <a:r>
              <a:rPr lang="en-US" b="1" dirty="0">
                <a:solidFill>
                  <a:srgbClr val="31859C"/>
                </a:solidFill>
              </a:rPr>
              <a:t>. </a:t>
            </a:r>
            <a:r>
              <a:rPr lang="en-US" b="1" i="1" dirty="0">
                <a:solidFill>
                  <a:srgbClr val="31859C"/>
                </a:solidFill>
              </a:rPr>
              <a:t>Title of Book</a:t>
            </a:r>
            <a:r>
              <a:rPr lang="en-US" b="1" dirty="0">
                <a:solidFill>
                  <a:srgbClr val="31859C"/>
                </a:solidFill>
              </a:rPr>
              <a:t>. City of Publication: Publisher, Year of Publication. Medium of Publication</a:t>
            </a:r>
            <a:r>
              <a:rPr lang="en-US" b="1" dirty="0" smtClean="0">
                <a:solidFill>
                  <a:srgbClr val="31859C"/>
                </a:solidFill>
              </a:rPr>
              <a:t>. Date Accessed.</a:t>
            </a:r>
          </a:p>
          <a:p>
            <a:r>
              <a:rPr lang="en-US" b="1" dirty="0" smtClean="0"/>
              <a:t>In-text Citation: (Author Last Name Page #).</a:t>
            </a:r>
          </a:p>
          <a:p>
            <a:r>
              <a:rPr lang="en-US" b="1" dirty="0" smtClean="0"/>
              <a:t>Header: (Your Last Name &amp; Page #)</a:t>
            </a:r>
          </a:p>
          <a:p>
            <a:r>
              <a:rPr lang="en-US" b="1" dirty="0" smtClean="0"/>
              <a:t>Paper Layout</a:t>
            </a:r>
          </a:p>
          <a:p>
            <a:pPr lvl="1">
              <a:buFont typeface="Wingdings" charset="0"/>
              <a:buChar char="à"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Your Name</a:t>
            </a:r>
          </a:p>
          <a:p>
            <a:pPr lvl="1">
              <a:buFont typeface="Wingdings" charset="0"/>
              <a:buChar char="à"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Instructor’s Name</a:t>
            </a:r>
          </a:p>
          <a:p>
            <a:pPr lvl="1">
              <a:buFont typeface="Wingdings" charset="0"/>
              <a:buChar char="à"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Course Title</a:t>
            </a:r>
          </a:p>
          <a:p>
            <a:pPr lvl="1">
              <a:buFont typeface="Wingdings" charset="0"/>
              <a:buChar char="à"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Date (Day Month Year)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138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MLA Works Cited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Citation for a Book:</a:t>
            </a:r>
          </a:p>
          <a:p>
            <a:pPr marL="400050" lvl="1" indent="0">
              <a:buNone/>
            </a:pPr>
            <a:r>
              <a:rPr lang="en-US" b="1" dirty="0" err="1" smtClean="0">
                <a:solidFill>
                  <a:srgbClr val="31859C"/>
                </a:solidFill>
              </a:rPr>
              <a:t>Lastname</a:t>
            </a:r>
            <a:r>
              <a:rPr lang="en-US" b="1" dirty="0">
                <a:solidFill>
                  <a:srgbClr val="31859C"/>
                </a:solidFill>
              </a:rPr>
              <a:t>, </a:t>
            </a:r>
            <a:r>
              <a:rPr lang="en-US" b="1" dirty="0" err="1">
                <a:solidFill>
                  <a:srgbClr val="31859C"/>
                </a:solidFill>
              </a:rPr>
              <a:t>Firstname</a:t>
            </a:r>
            <a:r>
              <a:rPr lang="en-US" b="1" dirty="0">
                <a:solidFill>
                  <a:srgbClr val="31859C"/>
                </a:solidFill>
              </a:rPr>
              <a:t>. </a:t>
            </a:r>
            <a:r>
              <a:rPr lang="en-US" b="1" i="1" dirty="0">
                <a:solidFill>
                  <a:srgbClr val="31859C"/>
                </a:solidFill>
              </a:rPr>
              <a:t>Title of Book</a:t>
            </a:r>
            <a:r>
              <a:rPr lang="en-US" b="1" dirty="0">
                <a:solidFill>
                  <a:srgbClr val="31859C"/>
                </a:solidFill>
              </a:rPr>
              <a:t>. City of Publication: Publisher, Year of Publication. Medium of Publication</a:t>
            </a:r>
            <a:r>
              <a:rPr lang="en-US" b="1" dirty="0" smtClean="0">
                <a:solidFill>
                  <a:srgbClr val="31859C"/>
                </a:solidFill>
              </a:rPr>
              <a:t>. Date Accessed.</a:t>
            </a:r>
          </a:p>
          <a:p>
            <a:r>
              <a:rPr lang="en-US" b="1" dirty="0" smtClean="0"/>
              <a:t>Citation for an Article: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31859C"/>
                </a:solidFill>
              </a:rPr>
              <a:t>Author(s). "Title of Article." </a:t>
            </a:r>
            <a:r>
              <a:rPr lang="en-US" b="1" i="1" dirty="0">
                <a:solidFill>
                  <a:srgbClr val="31859C"/>
                </a:solidFill>
              </a:rPr>
              <a:t>Title of Periodical</a:t>
            </a:r>
            <a:r>
              <a:rPr lang="en-US" b="1" dirty="0">
                <a:solidFill>
                  <a:srgbClr val="31859C"/>
                </a:solidFill>
              </a:rPr>
              <a:t> Day Month Year: pages. Medium of publication</a:t>
            </a:r>
            <a:r>
              <a:rPr lang="en-US" b="1" dirty="0" smtClean="0">
                <a:solidFill>
                  <a:srgbClr val="31859C"/>
                </a:solidFill>
              </a:rPr>
              <a:t>. Date Accessed.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954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MLA Format</a:t>
            </a:r>
            <a:endParaRPr lang="en-US" sz="6600" b="1" dirty="0"/>
          </a:p>
        </p:txBody>
      </p:sp>
      <p:pic>
        <p:nvPicPr>
          <p:cNvPr id="7" name="Picture 6" descr="Screen Shot 2015-11-12 at 7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741" y="1417638"/>
            <a:ext cx="5514260" cy="470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447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APA Format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hlinkClick r:id="rId2"/>
              </a:rPr>
              <a:t>https://owl.english.purdue.edu/owl/resource/560/05/</a:t>
            </a:r>
            <a:endParaRPr lang="en-US" b="1" dirty="0" smtClean="0"/>
          </a:p>
          <a:p>
            <a:r>
              <a:rPr lang="en-US" b="1" dirty="0" smtClean="0"/>
              <a:t>Physical &amp; Social Sciences</a:t>
            </a:r>
          </a:p>
          <a:p>
            <a:r>
              <a:rPr lang="en-US" b="1" dirty="0" smtClean="0"/>
              <a:t>Bibliography: Reference List</a:t>
            </a:r>
          </a:p>
          <a:p>
            <a:r>
              <a:rPr lang="en-US" b="1" dirty="0" smtClean="0"/>
              <a:t>Citation: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31859C"/>
                </a:solidFill>
              </a:rPr>
              <a:t>Author, A. A. (Year of publication). </a:t>
            </a:r>
            <a:r>
              <a:rPr lang="en-US" b="1" i="1" dirty="0">
                <a:solidFill>
                  <a:srgbClr val="31859C"/>
                </a:solidFill>
              </a:rPr>
              <a:t>Title of work: Capital letter also for subtitle</a:t>
            </a:r>
            <a:r>
              <a:rPr lang="en-US" b="1" dirty="0">
                <a:solidFill>
                  <a:srgbClr val="31859C"/>
                </a:solidFill>
              </a:rPr>
              <a:t>. Location: </a:t>
            </a:r>
            <a:r>
              <a:rPr lang="en-US" b="1" dirty="0" smtClean="0">
                <a:solidFill>
                  <a:srgbClr val="31859C"/>
                </a:solidFill>
              </a:rPr>
              <a:t>Publisher.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 smtClean="0"/>
              <a:t>In-text Citation: </a:t>
            </a:r>
            <a:r>
              <a:rPr lang="en-US" b="1" dirty="0" smtClean="0"/>
              <a:t>(Author Last Name, Year,  Page #).</a:t>
            </a:r>
            <a:endParaRPr lang="en-US" b="1" dirty="0" smtClean="0"/>
          </a:p>
          <a:p>
            <a:r>
              <a:rPr lang="en-US" b="1" dirty="0" smtClean="0"/>
              <a:t>Header: Paper Title (IN ALL CAPS) and Page #</a:t>
            </a:r>
          </a:p>
          <a:p>
            <a:r>
              <a:rPr lang="en-US" b="1" dirty="0" smtClean="0"/>
              <a:t>Paper Layout (Centered)</a:t>
            </a:r>
          </a:p>
          <a:p>
            <a:pPr lvl="1">
              <a:buFont typeface="Wingdings" charset="0"/>
              <a:buChar char="à"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Paper Title</a:t>
            </a:r>
          </a:p>
          <a:p>
            <a:pPr lvl="1">
              <a:buFont typeface="Wingdings" charset="0"/>
              <a:buChar char="à"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Your Name</a:t>
            </a:r>
          </a:p>
          <a:p>
            <a:pPr lvl="1">
              <a:buFont typeface="Wingdings" charset="0"/>
              <a:buChar char="à"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School or Institution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2981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APA Reference List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Citation for Book:</a:t>
            </a:r>
          </a:p>
          <a:p>
            <a:pPr marL="0" lvl="1" indent="0">
              <a:buNone/>
            </a:pPr>
            <a:r>
              <a:rPr lang="en-US" b="1" dirty="0" smtClean="0">
                <a:solidFill>
                  <a:srgbClr val="31859C"/>
                </a:solidFill>
              </a:rPr>
              <a:t>Author, A. A. (Year of publication). </a:t>
            </a:r>
            <a:r>
              <a:rPr lang="en-US" b="1" i="1" dirty="0" smtClean="0">
                <a:solidFill>
                  <a:srgbClr val="31859C"/>
                </a:solidFill>
              </a:rPr>
              <a:t>Title of work: Capital letter also for subtitle</a:t>
            </a:r>
            <a:r>
              <a:rPr lang="en-US" b="1" dirty="0" smtClean="0">
                <a:solidFill>
                  <a:srgbClr val="31859C"/>
                </a:solidFill>
              </a:rPr>
              <a:t>. Location: Publisher.</a:t>
            </a:r>
            <a:endParaRPr lang="en-US" b="1" dirty="0" smtClean="0"/>
          </a:p>
          <a:p>
            <a:r>
              <a:rPr lang="en-US" b="1" dirty="0" smtClean="0"/>
              <a:t>Citation for Articles:</a:t>
            </a:r>
          </a:p>
          <a:p>
            <a:pPr marL="400050" lvl="1" indent="0">
              <a:buNone/>
            </a:pPr>
            <a:r>
              <a:rPr lang="en-US" b="1" dirty="0" smtClean="0">
                <a:solidFill>
                  <a:srgbClr val="31859C"/>
                </a:solidFill>
              </a:rPr>
              <a:t>Author</a:t>
            </a:r>
            <a:r>
              <a:rPr lang="en-US" b="1" dirty="0">
                <a:solidFill>
                  <a:srgbClr val="31859C"/>
                </a:solidFill>
              </a:rPr>
              <a:t>, A. A., Author, B. B., &amp; Author, C. C. (Year). Title of article. </a:t>
            </a:r>
            <a:r>
              <a:rPr lang="en-US" b="1" i="1" dirty="0">
                <a:solidFill>
                  <a:srgbClr val="31859C"/>
                </a:solidFill>
              </a:rPr>
              <a:t>Title of Periodical, volume number</a:t>
            </a:r>
            <a:r>
              <a:rPr lang="en-US" b="1" dirty="0">
                <a:solidFill>
                  <a:srgbClr val="31859C"/>
                </a:solidFill>
              </a:rPr>
              <a:t>(issue number), pages. http://</a:t>
            </a:r>
            <a:r>
              <a:rPr lang="en-US" b="1" dirty="0" err="1">
                <a:solidFill>
                  <a:srgbClr val="31859C"/>
                </a:solidFill>
              </a:rPr>
              <a:t>dx.doi.org</a:t>
            </a:r>
            <a:r>
              <a:rPr lang="en-US" b="1" dirty="0">
                <a:solidFill>
                  <a:srgbClr val="31859C"/>
                </a:solidFill>
              </a:rPr>
              <a:t>/</a:t>
            </a:r>
            <a:r>
              <a:rPr lang="en-US" b="1" dirty="0" err="1">
                <a:solidFill>
                  <a:srgbClr val="31859C"/>
                </a:solidFill>
              </a:rPr>
              <a:t>xx.xxx</a:t>
            </a:r>
            <a:r>
              <a:rPr lang="en-US" b="1" dirty="0">
                <a:solidFill>
                  <a:srgbClr val="31859C"/>
                </a:solidFill>
              </a:rPr>
              <a:t>/</a:t>
            </a:r>
            <a:r>
              <a:rPr lang="en-US" b="1" dirty="0" err="1">
                <a:solidFill>
                  <a:srgbClr val="31859C"/>
                </a:solidFill>
              </a:rPr>
              <a:t>yyyyy</a:t>
            </a:r>
            <a:r>
              <a:rPr lang="en-US" b="1" dirty="0">
                <a:solidFill>
                  <a:srgbClr val="31859C"/>
                </a:solidFill>
              </a:rPr>
              <a:t> </a:t>
            </a:r>
            <a:endParaRPr lang="en-US" b="1" dirty="0" smtClean="0">
              <a:solidFill>
                <a:srgbClr val="31859C"/>
              </a:solidFill>
            </a:endParaRPr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17760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APA Format</a:t>
            </a:r>
            <a:endParaRPr lang="en-US" sz="6600" b="1" dirty="0"/>
          </a:p>
        </p:txBody>
      </p:sp>
      <p:pic>
        <p:nvPicPr>
          <p:cNvPr id="5" name="Picture 4" descr="Screen Shot 2015-11-12 at 7.46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10" y="1417638"/>
            <a:ext cx="5677081" cy="488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023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353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Research Citations</vt:lpstr>
      <vt:lpstr>MLA Format</vt:lpstr>
      <vt:lpstr>MLA Works Cited</vt:lpstr>
      <vt:lpstr>MLA Format</vt:lpstr>
      <vt:lpstr>APA Format</vt:lpstr>
      <vt:lpstr>APA Reference List</vt:lpstr>
      <vt:lpstr>APA Format</vt:lpstr>
    </vt:vector>
  </TitlesOfParts>
  <Company>Indiana Unversity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Kaylie Fougerousse</dc:creator>
  <cp:lastModifiedBy>Kaylie Fougerousse</cp:lastModifiedBy>
  <cp:revision>15</cp:revision>
  <dcterms:created xsi:type="dcterms:W3CDTF">2015-11-13T00:39:34Z</dcterms:created>
  <dcterms:modified xsi:type="dcterms:W3CDTF">2015-11-13T00:57:44Z</dcterms:modified>
</cp:coreProperties>
</file>