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849F17-ECB6-CC4A-BCC1-D8393F4CA14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D53E9A-E436-004F-955C-A4DED1372E6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0159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F17-ECB6-CC4A-BCC1-D8393F4CA14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3E9A-E436-004F-955C-A4DED1372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F17-ECB6-CC4A-BCC1-D8393F4CA14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3E9A-E436-004F-955C-A4DED1372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7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F17-ECB6-CC4A-BCC1-D8393F4CA14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3E9A-E436-004F-955C-A4DED1372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1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849F17-ECB6-CC4A-BCC1-D8393F4CA14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D53E9A-E436-004F-955C-A4DED1372E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51042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F17-ECB6-CC4A-BCC1-D8393F4CA14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3E9A-E436-004F-955C-A4DED1372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1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F17-ECB6-CC4A-BCC1-D8393F4CA14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3E9A-E436-004F-955C-A4DED1372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9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F17-ECB6-CC4A-BCC1-D8393F4CA14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3E9A-E436-004F-955C-A4DED1372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7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9F17-ECB6-CC4A-BCC1-D8393F4CA14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3E9A-E436-004F-955C-A4DED1372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849F17-ECB6-CC4A-BCC1-D8393F4CA14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D53E9A-E436-004F-955C-A4DED1372E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05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849F17-ECB6-CC4A-BCC1-D8393F4CA14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D53E9A-E436-004F-955C-A4DED1372E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574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0849F17-ECB6-CC4A-BCC1-D8393F4CA14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A9D53E9A-E436-004F-955C-A4DED1372E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632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0812" y="1896533"/>
            <a:ext cx="6270922" cy="2302934"/>
          </a:xfrm>
        </p:spPr>
        <p:txBody>
          <a:bodyPr/>
          <a:lstStyle/>
          <a:p>
            <a:pPr algn="ctr"/>
            <a:r>
              <a:rPr lang="en-US" sz="7200" b="1" dirty="0" smtClean="0">
                <a:solidFill>
                  <a:srgbClr val="4D7D99"/>
                </a:solidFill>
              </a:rPr>
              <a:t>Poetry </a:t>
            </a:r>
            <a:r>
              <a:rPr lang="en-US" sz="7200" b="1" dirty="0" smtClean="0"/>
              <a:t>Analysis</a:t>
            </a:r>
            <a:endParaRPr lang="en-US" sz="7200" b="1" u="sng" dirty="0"/>
          </a:p>
        </p:txBody>
      </p:sp>
    </p:spTree>
    <p:extLst>
      <p:ext uri="{BB962C8B-B14F-4D97-AF65-F5344CB8AC3E}">
        <p14:creationId xmlns:p14="http://schemas.microsoft.com/office/powerpoint/2010/main" val="289004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3" y="281054"/>
            <a:ext cx="8111559" cy="14859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4D7D99"/>
                </a:solidFill>
              </a:rPr>
              <a:t>Word Choice.</a:t>
            </a:r>
            <a:endParaRPr lang="en-US" sz="8000" dirty="0">
              <a:solidFill>
                <a:srgbClr val="4D7D9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5273" y="1599473"/>
            <a:ext cx="7323620" cy="4876461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/>
              <a:t>Connotative Meaning= positive, negative, or neutral implications encompassing a word. </a:t>
            </a:r>
          </a:p>
          <a:p>
            <a:pPr lvl="0"/>
            <a:r>
              <a:rPr lang="en-US" sz="2800" b="1" dirty="0" smtClean="0">
                <a:solidFill>
                  <a:srgbClr val="948A55"/>
                </a:solidFill>
              </a:rPr>
              <a:t>How do these word choice shape the atmosphere of the poem? How does the word choice show the poet’s tone?</a:t>
            </a:r>
          </a:p>
          <a:p>
            <a:pPr marL="45720" lvl="0" indent="0">
              <a:buNone/>
            </a:pPr>
            <a:endParaRPr lang="en-US" sz="4000" dirty="0"/>
          </a:p>
          <a:p>
            <a:pPr marL="45720" lvl="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 descr="better-writing-word-cho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2" y="4092436"/>
            <a:ext cx="3255168" cy="215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1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962900" cy="14859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Poetry Analysis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723" y="1608073"/>
            <a:ext cx="7760192" cy="439333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Read It. </a:t>
            </a:r>
            <a:r>
              <a:rPr lang="en-US" sz="2400" b="1" dirty="0" smtClean="0"/>
              <a:t>(Is it a poem or prose?)</a:t>
            </a:r>
            <a:endParaRPr lang="en-US" sz="2400" dirty="0" smtClean="0"/>
          </a:p>
          <a:p>
            <a:r>
              <a:rPr lang="en-US" sz="4000" b="1" dirty="0" smtClean="0"/>
              <a:t>Structure. </a:t>
            </a:r>
            <a:r>
              <a:rPr lang="en-US" sz="2400" b="1" dirty="0" smtClean="0"/>
              <a:t>(Meter/Rhyme Scheme/Type of Verse)</a:t>
            </a:r>
          </a:p>
          <a:p>
            <a:r>
              <a:rPr lang="en-US" sz="4000" b="1" dirty="0" smtClean="0"/>
              <a:t>Figures </a:t>
            </a:r>
            <a:r>
              <a:rPr lang="en-US" sz="4000" b="1" dirty="0"/>
              <a:t>of Speech. </a:t>
            </a:r>
            <a:r>
              <a:rPr lang="en-US" sz="2600" b="1" dirty="0"/>
              <a:t>(Note Technique</a:t>
            </a:r>
            <a:r>
              <a:rPr lang="en-US" sz="2600" b="1" dirty="0" smtClean="0"/>
              <a:t>)</a:t>
            </a:r>
            <a:endParaRPr lang="en-US" sz="2400" dirty="0" smtClean="0"/>
          </a:p>
          <a:p>
            <a:pPr lvl="0"/>
            <a:r>
              <a:rPr lang="en-US" sz="4000" b="1" dirty="0" smtClean="0"/>
              <a:t>Main Idea. </a:t>
            </a:r>
            <a:r>
              <a:rPr lang="en-US" sz="2400" b="1" dirty="0" smtClean="0"/>
              <a:t>(What is happening in the poem?)</a:t>
            </a:r>
            <a:endParaRPr lang="en-US" sz="4000" b="1" dirty="0" smtClean="0"/>
          </a:p>
          <a:p>
            <a:pPr lvl="0"/>
            <a:r>
              <a:rPr lang="en-US" sz="4000" b="1" dirty="0" smtClean="0"/>
              <a:t>Theme. </a:t>
            </a:r>
            <a:r>
              <a:rPr lang="en-US" sz="2400" b="1" dirty="0" smtClean="0"/>
              <a:t>(What ties this poem to other poems?)</a:t>
            </a:r>
            <a:endParaRPr lang="en-US" sz="4000" b="1" dirty="0" smtClean="0"/>
          </a:p>
          <a:p>
            <a:pPr lvl="0"/>
            <a:r>
              <a:rPr lang="en-US" sz="4000" b="1" dirty="0" smtClean="0"/>
              <a:t>Word Choice. </a:t>
            </a:r>
            <a:r>
              <a:rPr lang="en-US" sz="2400" b="1" dirty="0" smtClean="0"/>
              <a:t>(Study connotations &amp; tone</a:t>
            </a:r>
            <a:r>
              <a:rPr lang="en-US" sz="2400" b="1" dirty="0"/>
              <a:t>.</a:t>
            </a:r>
            <a:r>
              <a:rPr lang="en-US" sz="2400" b="1" dirty="0" smtClean="0"/>
              <a:t>)</a:t>
            </a:r>
            <a:endParaRPr lang="en-US" sz="4000" b="1" dirty="0" smtClean="0"/>
          </a:p>
          <a:p>
            <a:pPr lvl="0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6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>
                <a:solidFill>
                  <a:srgbClr val="4D7D99"/>
                </a:solidFill>
              </a:rPr>
              <a:t>That Meter.</a:t>
            </a:r>
            <a:endParaRPr lang="en-US" sz="9600" dirty="0">
              <a:solidFill>
                <a:srgbClr val="4D7D9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Meter: the pattern of unstressed and stressed syllables in poetry.</a:t>
            </a:r>
            <a:endParaRPr lang="en-US" sz="4000" dirty="0"/>
          </a:p>
          <a:p>
            <a:r>
              <a:rPr lang="en-US" sz="4000" dirty="0" smtClean="0"/>
              <a:t>U=unstressed syllable</a:t>
            </a:r>
          </a:p>
          <a:p>
            <a:r>
              <a:rPr lang="en-US" sz="4000" dirty="0" smtClean="0"/>
              <a:t>/=stressed syllable</a:t>
            </a:r>
          </a:p>
          <a:p>
            <a:r>
              <a:rPr lang="en-US" sz="4000" dirty="0" smtClean="0"/>
              <a:t>U/= the iamb couple</a:t>
            </a:r>
          </a:p>
          <a:p>
            <a:pPr lvl="0"/>
            <a:r>
              <a:rPr lang="en-US" sz="4000" b="1" dirty="0" smtClean="0"/>
              <a:t>Sets of “U/”= iambic meter</a:t>
            </a:r>
            <a:endParaRPr lang="en-US" sz="4000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888532" cy="148590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>
                <a:solidFill>
                  <a:srgbClr val="4D7D99"/>
                </a:solidFill>
              </a:rPr>
              <a:t>Iambic Meters.</a:t>
            </a:r>
            <a:endParaRPr lang="en-US" sz="9600" dirty="0">
              <a:solidFill>
                <a:srgbClr val="4D7D9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8700" y="2286000"/>
            <a:ext cx="4218372" cy="3581400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 smtClean="0"/>
              <a:t>Iambic Monometer</a:t>
            </a:r>
            <a:endParaRPr lang="en-US" sz="4000" b="1" dirty="0"/>
          </a:p>
          <a:p>
            <a:r>
              <a:rPr lang="en-US" sz="4000" b="1" dirty="0" smtClean="0"/>
              <a:t>Iambic </a:t>
            </a:r>
            <a:r>
              <a:rPr lang="en-US" sz="4000" b="1" dirty="0" err="1" smtClean="0"/>
              <a:t>Dimeter</a:t>
            </a:r>
            <a:endParaRPr lang="en-US" sz="4000" b="1" dirty="0" smtClean="0"/>
          </a:p>
          <a:p>
            <a:r>
              <a:rPr lang="en-US" sz="4000" b="1" dirty="0" smtClean="0"/>
              <a:t>Iambic </a:t>
            </a:r>
            <a:r>
              <a:rPr lang="en-US" sz="4000" b="1" dirty="0" err="1" smtClean="0"/>
              <a:t>Trimeter</a:t>
            </a:r>
            <a:endParaRPr lang="en-US" sz="4000" b="1" dirty="0" smtClean="0"/>
          </a:p>
          <a:p>
            <a:r>
              <a:rPr lang="en-US" sz="4000" b="1" dirty="0" smtClean="0"/>
              <a:t>Iambic Tetrameter</a:t>
            </a:r>
          </a:p>
          <a:p>
            <a:pPr lvl="0"/>
            <a:r>
              <a:rPr lang="en-US" sz="4000" b="1" dirty="0" smtClean="0"/>
              <a:t>Iambic Pentameter</a:t>
            </a:r>
          </a:p>
          <a:p>
            <a:pPr lvl="0"/>
            <a:r>
              <a:rPr lang="en-US" sz="4000" b="1" dirty="0" smtClean="0"/>
              <a:t>Iambic Hexameter</a:t>
            </a:r>
          </a:p>
          <a:p>
            <a:pPr lvl="0"/>
            <a:r>
              <a:rPr lang="en-US" sz="4000" b="1" dirty="0" smtClean="0"/>
              <a:t>Iambic Heptameter</a:t>
            </a:r>
          </a:p>
          <a:p>
            <a:pPr lvl="0"/>
            <a:r>
              <a:rPr lang="en-US" sz="4000" b="1" dirty="0" smtClean="0"/>
              <a:t>Iambic </a:t>
            </a:r>
            <a:r>
              <a:rPr lang="en-US" sz="4000" b="1" dirty="0" err="1" smtClean="0"/>
              <a:t>Octameter</a:t>
            </a:r>
            <a:endParaRPr lang="en-US" sz="4000" b="1" dirty="0"/>
          </a:p>
          <a:p>
            <a:pPr marL="45720" indent="0">
              <a:buNone/>
            </a:pPr>
            <a:endParaRPr lang="en-US" b="1" dirty="0"/>
          </a:p>
        </p:txBody>
      </p:sp>
      <p:pic>
        <p:nvPicPr>
          <p:cNvPr id="4" name="Picture 3" descr="turn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48" y="2431382"/>
            <a:ext cx="4376832" cy="31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3" y="281054"/>
            <a:ext cx="8111559" cy="14859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4D7D99"/>
                </a:solidFill>
              </a:rPr>
              <a:t>Rhyme Scheme.</a:t>
            </a:r>
            <a:endParaRPr lang="en-US" sz="8000" dirty="0">
              <a:solidFill>
                <a:srgbClr val="4D7D9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9259" y="1934435"/>
            <a:ext cx="7656128" cy="447171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4000" b="1" dirty="0" smtClean="0"/>
              <a:t>Masculine Rhyme: </a:t>
            </a:r>
            <a:r>
              <a:rPr lang="en-US" sz="2600" b="1" dirty="0" smtClean="0"/>
              <a:t>Direct Rhyme (Rhyming that ends with stressed syllables.)</a:t>
            </a:r>
          </a:p>
          <a:p>
            <a:pPr lvl="0"/>
            <a:r>
              <a:rPr lang="en-US" sz="4000" b="1" dirty="0" smtClean="0"/>
              <a:t>Feminine Rhyme: </a:t>
            </a:r>
            <a:r>
              <a:rPr lang="en-US" sz="2800" b="1" dirty="0" smtClean="0"/>
              <a:t>Indirect Rhyme (Rhyming that ends with unstressed syllables.)</a:t>
            </a:r>
            <a:endParaRPr lang="en-US" sz="2800" dirty="0" smtClean="0"/>
          </a:p>
          <a:p>
            <a:pPr marL="45720" lvl="0" indent="0">
              <a:buNone/>
            </a:pPr>
            <a:endParaRPr lang="en-US" sz="4000" b="1" dirty="0" smtClean="0"/>
          </a:p>
          <a:p>
            <a:pPr marL="45720" lvl="0" indent="0">
              <a:buNone/>
            </a:pPr>
            <a:r>
              <a:rPr lang="en-US" sz="4000" b="1" dirty="0" smtClean="0"/>
              <a:t>Types of Rhymes:</a:t>
            </a:r>
            <a:endParaRPr lang="en-US" sz="4000" b="1" dirty="0"/>
          </a:p>
          <a:p>
            <a:pPr lvl="0"/>
            <a:r>
              <a:rPr lang="en-US" sz="4000" b="1" dirty="0" smtClean="0"/>
              <a:t>Internal Rhyme: </a:t>
            </a:r>
            <a:r>
              <a:rPr lang="en-US" sz="3100" b="1" dirty="0" smtClean="0"/>
              <a:t>rhyme that occurs within a line.</a:t>
            </a:r>
          </a:p>
          <a:p>
            <a:pPr lvl="0"/>
            <a:r>
              <a:rPr lang="en-US" sz="4000" b="1" dirty="0" smtClean="0"/>
              <a:t>End Rhyme: </a:t>
            </a:r>
            <a:r>
              <a:rPr lang="en-US" sz="3100" b="1" dirty="0" smtClean="0"/>
              <a:t>rhyme that occurs at the end of a rhyme.</a:t>
            </a:r>
          </a:p>
          <a:p>
            <a:pPr lvl="0"/>
            <a:r>
              <a:rPr lang="en-US" sz="4000" b="1" dirty="0" smtClean="0"/>
              <a:t>Slant Rhyme: </a:t>
            </a:r>
            <a:r>
              <a:rPr lang="en-US" sz="3100" b="1" dirty="0" smtClean="0"/>
              <a:t>rhyme between similar sounds.</a:t>
            </a:r>
          </a:p>
          <a:p>
            <a:pPr lvl="0"/>
            <a:r>
              <a:rPr lang="en-US" sz="4000" b="1" dirty="0" smtClean="0"/>
              <a:t>Couplet: </a:t>
            </a:r>
            <a:r>
              <a:rPr lang="en-US" sz="3100" b="1" dirty="0" smtClean="0"/>
              <a:t>two successive lines that rhyme.</a:t>
            </a:r>
            <a:endParaRPr lang="en-US" sz="3100" dirty="0" smtClean="0"/>
          </a:p>
          <a:p>
            <a:pPr marL="45720" lvl="0" indent="0">
              <a:buNone/>
            </a:pPr>
            <a:endParaRPr lang="en-US" sz="4000" dirty="0"/>
          </a:p>
          <a:p>
            <a:pPr marL="45720" lvl="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3" y="281054"/>
            <a:ext cx="8111559" cy="14859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4D7D99"/>
                </a:solidFill>
              </a:rPr>
              <a:t>Types of Verse. </a:t>
            </a:r>
            <a:endParaRPr lang="en-US" sz="8000" dirty="0">
              <a:solidFill>
                <a:srgbClr val="4D7D9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8748" y="2381051"/>
            <a:ext cx="8484627" cy="2685251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Free Verse: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NO METER </a:t>
            </a:r>
            <a:r>
              <a:rPr lang="en-US" sz="2800" b="1" dirty="0" smtClean="0">
                <a:solidFill>
                  <a:srgbClr val="D7A124"/>
                </a:solidFill>
              </a:rPr>
              <a:t>| NO RHYME SCHEME</a:t>
            </a:r>
            <a:endParaRPr lang="en-US" sz="2800" b="1" dirty="0">
              <a:solidFill>
                <a:srgbClr val="D7A124"/>
              </a:solidFill>
            </a:endParaRPr>
          </a:p>
          <a:p>
            <a:r>
              <a:rPr lang="en-US" sz="2800" b="1" dirty="0" smtClean="0"/>
              <a:t>Rhymed Verse: </a:t>
            </a:r>
            <a:r>
              <a:rPr lang="en-US" sz="2800" b="1" dirty="0" smtClean="0">
                <a:solidFill>
                  <a:srgbClr val="638764"/>
                </a:solidFill>
              </a:rPr>
              <a:t>NO METER </a:t>
            </a:r>
            <a:r>
              <a:rPr lang="en-US" sz="2800" b="1" dirty="0" smtClean="0"/>
              <a:t>|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RHYME SCHEME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sz="2800" b="1" dirty="0" smtClean="0"/>
              <a:t>Blank Verse: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IMABIC METER </a:t>
            </a:r>
            <a:r>
              <a:rPr lang="en-US" sz="2800" b="1" dirty="0" smtClean="0"/>
              <a:t>|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NO RHYME SCHEME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US" sz="2800" b="1" dirty="0" smtClean="0"/>
              <a:t>Verse</a:t>
            </a:r>
            <a:r>
              <a:rPr lang="en-US" sz="2800" b="1" dirty="0" smtClean="0">
                <a:solidFill>
                  <a:srgbClr val="4D7D99"/>
                </a:solidFill>
              </a:rPr>
              <a:t>: IAMBIC METER </a:t>
            </a:r>
            <a:r>
              <a:rPr lang="en-US" sz="2800" b="1" dirty="0" smtClean="0"/>
              <a:t>| </a:t>
            </a:r>
            <a:r>
              <a:rPr lang="en-US" sz="2800" b="1" dirty="0" smtClean="0">
                <a:solidFill>
                  <a:srgbClr val="948A55"/>
                </a:solidFill>
              </a:rPr>
              <a:t>RHYME SCHEME</a:t>
            </a:r>
          </a:p>
          <a:p>
            <a:pPr marL="45720" lvl="0" indent="0">
              <a:buNone/>
            </a:pPr>
            <a:endParaRPr lang="en-US" sz="4000" dirty="0"/>
          </a:p>
          <a:p>
            <a:pPr marL="45720" lvl="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7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3" y="281054"/>
            <a:ext cx="8111559" cy="14859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4D7D99"/>
                </a:solidFill>
              </a:rPr>
              <a:t>Figures of Speech.</a:t>
            </a:r>
            <a:endParaRPr lang="en-US" sz="8000" dirty="0">
              <a:solidFill>
                <a:srgbClr val="4D7D99"/>
              </a:solidFill>
            </a:endParaRPr>
          </a:p>
        </p:txBody>
      </p:sp>
      <p:pic>
        <p:nvPicPr>
          <p:cNvPr id="6" name="Picture 5" descr="e4b2b46c-eaef-4754-b92d-e6d66865bf0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83" y="1766954"/>
            <a:ext cx="6365849" cy="45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5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3" y="281054"/>
            <a:ext cx="8111559" cy="14859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4D7D99"/>
                </a:solidFill>
              </a:rPr>
              <a:t>Main Idea.</a:t>
            </a:r>
            <a:endParaRPr lang="en-US" sz="8000" dirty="0">
              <a:solidFill>
                <a:srgbClr val="4D7D9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6208" y="2115873"/>
            <a:ext cx="3760349" cy="2685251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/>
              <a:t>What is happening in the poem? What is the plot synopsis in one sentence?</a:t>
            </a:r>
            <a:endParaRPr lang="en-US" sz="2800" b="1" dirty="0" smtClean="0">
              <a:solidFill>
                <a:srgbClr val="948A55"/>
              </a:solidFill>
            </a:endParaRPr>
          </a:p>
          <a:p>
            <a:pPr marL="45720" lvl="0" indent="0">
              <a:buNone/>
            </a:pPr>
            <a:endParaRPr lang="en-US" sz="4000" dirty="0"/>
          </a:p>
          <a:p>
            <a:pPr marL="45720" lvl="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61c799b4c4f8594b5a3de7e02d17a3b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34" y="1878609"/>
            <a:ext cx="2801342" cy="423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1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3" y="281054"/>
            <a:ext cx="8111559" cy="14859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4D7D99"/>
                </a:solidFill>
              </a:rPr>
              <a:t>Theme.</a:t>
            </a:r>
            <a:endParaRPr lang="en-US" sz="8000" dirty="0">
              <a:solidFill>
                <a:srgbClr val="4D7D9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8749" y="1599473"/>
            <a:ext cx="7930144" cy="2685251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/>
              <a:t>What is the recurrent element or category?</a:t>
            </a:r>
          </a:p>
          <a:p>
            <a:pPr lvl="0"/>
            <a:r>
              <a:rPr lang="en-US" sz="2800" b="1" dirty="0" smtClean="0">
                <a:solidFill>
                  <a:srgbClr val="948A55"/>
                </a:solidFill>
              </a:rPr>
              <a:t>What is the underlying meaning?</a:t>
            </a:r>
          </a:p>
          <a:p>
            <a:pPr marL="45720" lvl="0" indent="0">
              <a:buNone/>
            </a:pPr>
            <a:endParaRPr lang="en-US" sz="4000" dirty="0"/>
          </a:p>
          <a:p>
            <a:pPr marL="45720" lvl="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writing-poetry-journaling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35" y="3044802"/>
            <a:ext cx="4671040" cy="310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1221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1661</TotalTime>
  <Words>300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Poetry Analysis</vt:lpstr>
      <vt:lpstr>Poetry Analysis</vt:lpstr>
      <vt:lpstr>That Meter.</vt:lpstr>
      <vt:lpstr>Iambic Meters.</vt:lpstr>
      <vt:lpstr>Rhyme Scheme.</vt:lpstr>
      <vt:lpstr>Types of Verse. </vt:lpstr>
      <vt:lpstr>Figures of Speech.</vt:lpstr>
      <vt:lpstr>Main Idea.</vt:lpstr>
      <vt:lpstr>Theme.</vt:lpstr>
      <vt:lpstr>Word Choice.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Heroic Journey Genre</dc:title>
  <dc:creator>Kaylie</dc:creator>
  <cp:lastModifiedBy>Kaylie Fougerousse</cp:lastModifiedBy>
  <cp:revision>15</cp:revision>
  <dcterms:created xsi:type="dcterms:W3CDTF">2016-03-03T16:32:22Z</dcterms:created>
  <dcterms:modified xsi:type="dcterms:W3CDTF">2016-05-17T15:14:05Z</dcterms:modified>
</cp:coreProperties>
</file>