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1"/>
  </p:notesMasterIdLst>
  <p:sldIdLst>
    <p:sldId id="256" r:id="rId3"/>
    <p:sldId id="322" r:id="rId4"/>
    <p:sldId id="323" r:id="rId5"/>
    <p:sldId id="324" r:id="rId6"/>
    <p:sldId id="325" r:id="rId7"/>
    <p:sldId id="326" r:id="rId8"/>
    <p:sldId id="327" r:id="rId9"/>
    <p:sldId id="328" r:id="rId10"/>
  </p:sldIdLst>
  <p:sldSz cx="9144000" cy="5143500" type="screen16x9"/>
  <p:notesSz cx="6858000" cy="9144000"/>
  <p:embeddedFontLst>
    <p:embeddedFont>
      <p:font typeface="Lobster" pitchFamily="2" charset="77"/>
      <p:regular r:id="rId12"/>
    </p:embeddedFont>
    <p:embeddedFont>
      <p:font typeface="Raleway" panose="020B0503030101060003" pitchFamily="34" charset="77"/>
      <p:regular r:id="rId13"/>
      <p:bold r:id="rId14"/>
      <p:italic r:id="rId15"/>
      <p:boldItalic r:id="rId16"/>
    </p:embeddedFont>
    <p:embeddedFont>
      <p:font typeface="Varela" panose="02000000000000000000" pitchFamily="2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03"/>
  </p:normalViewPr>
  <p:slideViewPr>
    <p:cSldViewPr snapToGrid="0">
      <p:cViewPr varScale="1">
        <p:scale>
          <a:sx n="145" d="100"/>
          <a:sy n="145" d="100"/>
        </p:scale>
        <p:origin x="68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e3bae58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5e3bae58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5e3bae58ad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1" name="Google Shape;661;g5e3bae58ad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64f0a84528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5" name="Google Shape;675;g64f0a84528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64f0a84528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2" name="Google Shape;682;g64f0a84528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64f0a84528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9" name="Google Shape;689;g64f0a84528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64f0a8452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6" name="Google Shape;696;g64f0a8452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64f0a84528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3" name="Google Shape;703;g64f0a84528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64f0a84528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0" name="Google Shape;710;g64f0a84528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-13225" y="-6600"/>
            <a:ext cx="7076050" cy="5160000"/>
          </a:xfrm>
          <a:custGeom>
            <a:avLst/>
            <a:gdLst/>
            <a:ahLst/>
            <a:cxnLst/>
            <a:rect l="l" t="t" r="r" b="b"/>
            <a:pathLst>
              <a:path w="283042" h="206400" extrusionOk="0">
                <a:moveTo>
                  <a:pt x="83248" y="0"/>
                </a:moveTo>
                <a:lnTo>
                  <a:pt x="0" y="0"/>
                </a:lnTo>
                <a:lnTo>
                  <a:pt x="0" y="206400"/>
                </a:lnTo>
                <a:lnTo>
                  <a:pt x="283042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457200" y="3363425"/>
            <a:ext cx="38505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457200" y="1711200"/>
            <a:ext cx="2276400" cy="27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╺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╶"/>
              <a:defRPr sz="12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2870548" y="1711200"/>
            <a:ext cx="2276400" cy="27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╺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╶"/>
              <a:defRPr sz="12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-13225" y="-6600"/>
            <a:ext cx="7076050" cy="5160000"/>
          </a:xfrm>
          <a:custGeom>
            <a:avLst/>
            <a:gdLst/>
            <a:ahLst/>
            <a:cxnLst/>
            <a:rect l="l" t="t" r="r" b="b"/>
            <a:pathLst>
              <a:path w="283042" h="206400" extrusionOk="0">
                <a:moveTo>
                  <a:pt x="83248" y="0"/>
                </a:moveTo>
                <a:lnTo>
                  <a:pt x="0" y="0"/>
                </a:lnTo>
                <a:lnTo>
                  <a:pt x="0" y="206400"/>
                </a:lnTo>
                <a:lnTo>
                  <a:pt x="283042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/>
          <p:nvPr/>
        </p:nvSpPr>
        <p:spPr>
          <a:xfrm>
            <a:off x="-13225" y="-6600"/>
            <a:ext cx="7076050" cy="5160000"/>
          </a:xfrm>
          <a:custGeom>
            <a:avLst/>
            <a:gdLst/>
            <a:ahLst/>
            <a:cxnLst/>
            <a:rect l="l" t="t" r="r" b="b"/>
            <a:pathLst>
              <a:path w="283042" h="206400" extrusionOk="0">
                <a:moveTo>
                  <a:pt x="83248" y="0"/>
                </a:moveTo>
                <a:lnTo>
                  <a:pt x="0" y="0"/>
                </a:lnTo>
                <a:lnTo>
                  <a:pt x="0" y="206400"/>
                </a:lnTo>
                <a:lnTo>
                  <a:pt x="283042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457200" y="2965525"/>
            <a:ext cx="3374700" cy="1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457200" y="4056927"/>
            <a:ext cx="33747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1pPr>
            <a:lvl2pPr lvl="1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2pPr>
            <a:lvl3pPr lvl="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3pPr>
            <a:lvl4pPr lvl="3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4pPr>
            <a:lvl5pPr lvl="4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5pPr>
            <a:lvl6pPr lvl="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6pPr>
            <a:lvl7pPr lvl="6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7pPr>
            <a:lvl8pPr lvl="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8pPr>
            <a:lvl9pPr lvl="8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/>
          <p:nvPr/>
        </p:nvSpPr>
        <p:spPr>
          <a:xfrm flipH="1">
            <a:off x="66731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73" name="Google Shape;73;p18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>
            <a:off x="2576800" y="832475"/>
            <a:ext cx="3990600" cy="3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╺"/>
              <a:defRPr sz="2400"/>
            </a:lvl1pPr>
            <a:lvl2pPr marL="914400" lvl="1" indent="-3810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2pPr>
            <a:lvl3pPr marL="1371600" lvl="2" indent="-3810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3pPr>
            <a:lvl4pPr marL="1828800" lvl="3" indent="-3810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4pPr>
            <a:lvl5pPr marL="2286000" lvl="4" indent="-3810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5pPr>
            <a:lvl6pPr marL="2743200" lvl="5" indent="-3810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6pPr>
            <a:lvl7pPr marL="3200400" lvl="6" indent="-3810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7pPr>
            <a:lvl8pPr marL="3657600" lvl="7" indent="-3810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8pPr>
            <a:lvl9pPr marL="4114800" lvl="8" indent="-381000" algn="ct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╶"/>
              <a:defRPr sz="2400"/>
            </a:lvl9pPr>
          </a:lstStyle>
          <a:p>
            <a:endParaRPr/>
          </a:p>
        </p:txBody>
      </p:sp>
      <p:sp>
        <p:nvSpPr>
          <p:cNvPr id="75" name="Google Shape;75;p18"/>
          <p:cNvSpPr txBox="1"/>
          <p:nvPr/>
        </p:nvSpPr>
        <p:spPr>
          <a:xfrm>
            <a:off x="3593400" y="-6600"/>
            <a:ext cx="1957200" cy="10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" sz="72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 sz="72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429765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>
            <a:off x="457200" y="1715123"/>
            <a:ext cx="4762200" cy="2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╺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╶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1"/>
          </p:nvPr>
        </p:nvSpPr>
        <p:spPr>
          <a:xfrm>
            <a:off x="457200" y="1711200"/>
            <a:ext cx="1507200" cy="27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╺"/>
              <a:defRPr sz="1000"/>
            </a:lvl1pPr>
            <a:lvl2pPr marL="914400" lvl="1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2pPr>
            <a:lvl3pPr marL="1371600" lvl="2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3pPr>
            <a:lvl4pPr marL="1828800" lvl="3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4pPr>
            <a:lvl5pPr marL="2286000" lvl="4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5pPr>
            <a:lvl6pPr marL="2743200" lvl="5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6pPr>
            <a:lvl7pPr marL="3200400" lvl="6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7pPr>
            <a:lvl8pPr marL="3657600" lvl="7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8pPr>
            <a:lvl9pPr marL="4114800" lvl="8" indent="-2921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000"/>
              <a:buChar char="╶"/>
              <a:defRPr sz="1000"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2"/>
          </p:nvPr>
        </p:nvSpPr>
        <p:spPr>
          <a:xfrm>
            <a:off x="2041749" y="1711200"/>
            <a:ext cx="1507200" cy="27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╺"/>
              <a:defRPr sz="1000"/>
            </a:lvl1pPr>
            <a:lvl2pPr marL="914400" lvl="1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2pPr>
            <a:lvl3pPr marL="1371600" lvl="2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3pPr>
            <a:lvl4pPr marL="1828800" lvl="3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4pPr>
            <a:lvl5pPr marL="2286000" lvl="4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5pPr>
            <a:lvl6pPr marL="2743200" lvl="5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6pPr>
            <a:lvl7pPr marL="3200400" lvl="6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7pPr>
            <a:lvl8pPr marL="3657600" lvl="7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8pPr>
            <a:lvl9pPr marL="4114800" lvl="8" indent="-2921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000"/>
              <a:buChar char="╶"/>
              <a:defRPr sz="10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3"/>
          </p:nvPr>
        </p:nvSpPr>
        <p:spPr>
          <a:xfrm>
            <a:off x="3626297" y="1711200"/>
            <a:ext cx="1507200" cy="27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╺"/>
              <a:defRPr sz="1000"/>
            </a:lvl1pPr>
            <a:lvl2pPr marL="914400" lvl="1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2pPr>
            <a:lvl3pPr marL="1371600" lvl="2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3pPr>
            <a:lvl4pPr marL="1828800" lvl="3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4pPr>
            <a:lvl5pPr marL="2286000" lvl="4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5pPr>
            <a:lvl6pPr marL="2743200" lvl="5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6pPr>
            <a:lvl7pPr marL="3200400" lvl="6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7pPr>
            <a:lvl8pPr marL="3657600" lvl="7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8pPr>
            <a:lvl9pPr marL="4114800" lvl="8" indent="-2921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000"/>
              <a:buChar char="╶"/>
              <a:defRPr sz="1000"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91" name="Google Shape;91;p21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tally blank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2"/>
          <p:cNvSpPr/>
          <p:nvPr/>
        </p:nvSpPr>
        <p:spPr>
          <a:xfrm>
            <a:off x="75" y="75"/>
            <a:ext cx="9144000" cy="5143500"/>
          </a:xfrm>
          <a:prstGeom prst="rect">
            <a:avLst/>
          </a:prstGeom>
          <a:solidFill>
            <a:srgbClr val="212539">
              <a:alpha val="6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rossed">
  <p:cSld name="BLANK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/>
          <p:nvPr/>
        </p:nvSpPr>
        <p:spPr>
          <a:xfrm flipH="1">
            <a:off x="66731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98" name="Google Shape;98;p23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99" name="Google Shape;99;p23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102" name="Google Shape;102;p24"/>
          <p:cNvSpPr txBox="1">
            <a:spLocks noGrp="1"/>
          </p:cNvSpPr>
          <p:nvPr>
            <p:ph type="body" idx="1"/>
          </p:nvPr>
        </p:nvSpPr>
        <p:spPr>
          <a:xfrm>
            <a:off x="457200" y="4253900"/>
            <a:ext cx="61125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360"/>
              </a:spcBef>
              <a:spcAft>
                <a:spcPts val="100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76A5A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715123"/>
            <a:ext cx="4762200" cy="2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╺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>
            <a:spLocks noGrp="1"/>
          </p:cNvSpPr>
          <p:nvPr>
            <p:ph type="ctrTitle"/>
          </p:nvPr>
        </p:nvSpPr>
        <p:spPr>
          <a:xfrm>
            <a:off x="457200" y="3363425"/>
            <a:ext cx="45351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Introduction to Rhetorical Fallacies</a:t>
            </a:r>
            <a:endParaRPr/>
          </a:p>
        </p:txBody>
      </p:sp>
      <p:sp>
        <p:nvSpPr>
          <p:cNvPr id="109" name="Google Shape;109;p25"/>
          <p:cNvSpPr txBox="1"/>
          <p:nvPr/>
        </p:nvSpPr>
        <p:spPr>
          <a:xfrm>
            <a:off x="594325" y="4603200"/>
            <a:ext cx="62241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AP Language &amp; Composition | Unit 3 The Art of Argumentation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91"/>
          <p:cNvSpPr txBox="1">
            <a:spLocks noGrp="1"/>
          </p:cNvSpPr>
          <p:nvPr>
            <p:ph type="sldNum" idx="12"/>
          </p:nvPr>
        </p:nvSpPr>
        <p:spPr>
          <a:xfrm>
            <a:off x="457200" y="495460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64" name="Google Shape;664;p91"/>
          <p:cNvSpPr txBox="1">
            <a:spLocks noGrp="1"/>
          </p:cNvSpPr>
          <p:nvPr>
            <p:ph type="title"/>
          </p:nvPr>
        </p:nvSpPr>
        <p:spPr>
          <a:xfrm>
            <a:off x="211400" y="910925"/>
            <a:ext cx="91440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6000"/>
              <a:t>On the Attack.</a:t>
            </a:r>
            <a:endParaRPr sz="6000"/>
          </a:p>
        </p:txBody>
      </p:sp>
      <p:sp>
        <p:nvSpPr>
          <p:cNvPr id="665" name="Google Shape;665;p91"/>
          <p:cNvSpPr/>
          <p:nvPr/>
        </p:nvSpPr>
        <p:spPr>
          <a:xfrm>
            <a:off x="3688075" y="1541325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Genetic Fallacy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66" name="Google Shape;666;p91"/>
          <p:cNvSpPr/>
          <p:nvPr/>
        </p:nvSpPr>
        <p:spPr>
          <a:xfrm>
            <a:off x="2576775" y="257205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7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Circumstance</a:t>
            </a: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 Ad Hominem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67" name="Google Shape;667;p91"/>
          <p:cNvSpPr/>
          <p:nvPr/>
        </p:nvSpPr>
        <p:spPr>
          <a:xfrm>
            <a:off x="4755513" y="257205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Guilt by Association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68" name="Google Shape;668;p91"/>
          <p:cNvSpPr/>
          <p:nvPr/>
        </p:nvSpPr>
        <p:spPr>
          <a:xfrm>
            <a:off x="6934250" y="257205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7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Questions?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69" name="Google Shape;669;p91"/>
          <p:cNvSpPr txBox="1"/>
          <p:nvPr/>
        </p:nvSpPr>
        <p:spPr>
          <a:xfrm>
            <a:off x="168175" y="184925"/>
            <a:ext cx="62241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The Types of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70" name="Google Shape;670;p91"/>
          <p:cNvSpPr/>
          <p:nvPr/>
        </p:nvSpPr>
        <p:spPr>
          <a:xfrm>
            <a:off x="1441600" y="165920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Ad Hominem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71" name="Google Shape;671;p91"/>
          <p:cNvSpPr/>
          <p:nvPr/>
        </p:nvSpPr>
        <p:spPr>
          <a:xfrm>
            <a:off x="5851450" y="160840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Straw Man Argument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72" name="Google Shape;672;p91"/>
          <p:cNvSpPr/>
          <p:nvPr/>
        </p:nvSpPr>
        <p:spPr>
          <a:xfrm>
            <a:off x="752300" y="281975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Burden of Proof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92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678" name="Google Shape;678;p92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Bypassing the argument by launching an irrelevant attack on the person delivering the argument and not on the claims within the argument itself.</a:t>
            </a:r>
            <a:endParaRPr sz="2400" i="1"/>
          </a:p>
        </p:txBody>
      </p:sp>
      <p:sp>
        <p:nvSpPr>
          <p:cNvPr id="679" name="Google Shape;679;p92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75747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000"/>
              <a:t>Ad Hominem.</a:t>
            </a:r>
            <a:endParaRPr sz="9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93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685" name="Google Shape;685;p93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I don’t need to prove my claim- you must prove it is false.</a:t>
            </a:r>
            <a:endParaRPr sz="2400" i="1"/>
          </a:p>
        </p:txBody>
      </p:sp>
      <p:sp>
        <p:nvSpPr>
          <p:cNvPr id="686" name="Google Shape;686;p93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75747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000"/>
              <a:t>Burden of Proof.</a:t>
            </a:r>
            <a:endParaRPr sz="9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94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692" name="Google Shape;692;p94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Stating that a claim isn’t credible only because of the advocate’s interests in their claim.</a:t>
            </a:r>
            <a:endParaRPr sz="2400" i="1"/>
          </a:p>
        </p:txBody>
      </p:sp>
      <p:sp>
        <p:nvSpPr>
          <p:cNvPr id="693" name="Google Shape;693;p94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75747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8000"/>
              <a:t>Circumstance Ad Hominem.</a:t>
            </a:r>
            <a:endParaRPr sz="8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95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699" name="Google Shape;699;p95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Attacking the cause or origin of a claim, rather than its substance.</a:t>
            </a:r>
            <a:endParaRPr sz="2400" i="1"/>
          </a:p>
        </p:txBody>
      </p:sp>
      <p:sp>
        <p:nvSpPr>
          <p:cNvPr id="700" name="Google Shape;700;p95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75747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000"/>
              <a:t>Genetic Fallacy.</a:t>
            </a:r>
            <a:endParaRPr sz="9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96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706" name="Google Shape;706;p96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Discrediting an idea or claim by associating it with an undesirable person or group.</a:t>
            </a:r>
            <a:endParaRPr sz="2400" i="1"/>
          </a:p>
        </p:txBody>
      </p:sp>
      <p:sp>
        <p:nvSpPr>
          <p:cNvPr id="707" name="Google Shape;707;p96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75747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000"/>
              <a:t>Guilt by Association.</a:t>
            </a:r>
            <a:endParaRPr sz="9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97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713" name="Google Shape;713;p97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Creating a distorted or simplified caricature of your opponent’s argument, and then, arguing against that (so that it’s easy to defeat).</a:t>
            </a:r>
            <a:endParaRPr sz="2400" i="1"/>
          </a:p>
        </p:txBody>
      </p:sp>
      <p:sp>
        <p:nvSpPr>
          <p:cNvPr id="714" name="Google Shape;714;p97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75747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000"/>
              <a:t>Strawman Argument.</a:t>
            </a:r>
            <a:endParaRPr sz="9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agoz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Microsoft Macintosh PowerPoint</Application>
  <PresentationFormat>On-screen Show (16:9)</PresentationFormat>
  <Paragraphs>30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Raleway</vt:lpstr>
      <vt:lpstr>Varela</vt:lpstr>
      <vt:lpstr>Arial</vt:lpstr>
      <vt:lpstr>Lobster</vt:lpstr>
      <vt:lpstr>Twentieth Century</vt:lpstr>
      <vt:lpstr>Simple Light</vt:lpstr>
      <vt:lpstr>Ragozine template</vt:lpstr>
      <vt:lpstr>Introduction to Rhetorical Fallacies</vt:lpstr>
      <vt:lpstr>On the Attack.</vt:lpstr>
      <vt:lpstr>Ad Hominem.</vt:lpstr>
      <vt:lpstr>Burden of Proof.</vt:lpstr>
      <vt:lpstr>Circumstance Ad Hominem.</vt:lpstr>
      <vt:lpstr>Genetic Fallacy.</vt:lpstr>
      <vt:lpstr>Guilt by Association.</vt:lpstr>
      <vt:lpstr>Strawman Argument.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Rhetorical Fallacies</dc:title>
  <cp:lastModifiedBy>Fougerousse, Kaylie Elise</cp:lastModifiedBy>
  <cp:revision>1</cp:revision>
  <dcterms:modified xsi:type="dcterms:W3CDTF">2019-12-02T00:19:50Z</dcterms:modified>
</cp:coreProperties>
</file>