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6"/>
  </p:notesMasterIdLst>
  <p:sldIdLst>
    <p:sldId id="256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</p:sldIdLst>
  <p:sldSz cx="9144000" cy="5143500" type="screen16x9"/>
  <p:notesSz cx="6858000" cy="9144000"/>
  <p:embeddedFontLst>
    <p:embeddedFont>
      <p:font typeface="Lobster" pitchFamily="2" charset="77"/>
      <p:regular r:id="rId17"/>
    </p:embeddedFont>
    <p:embeddedFont>
      <p:font typeface="Raleway" panose="020B0503030101060003" pitchFamily="34" charset="77"/>
      <p:regular r:id="rId18"/>
      <p:bold r:id="rId19"/>
      <p:italic r:id="rId20"/>
      <p:boldItalic r:id="rId21"/>
    </p:embeddedFont>
    <p:embeddedFont>
      <p:font typeface="Varela" panose="02000000000000000000" pitchFamily="2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1"/>
  </p:normalViewPr>
  <p:slideViewPr>
    <p:cSldViewPr snapToGrid="0">
      <p:cViewPr varScale="1">
        <p:scale>
          <a:sx n="146" d="100"/>
          <a:sy n="146" d="100"/>
        </p:scale>
        <p:origin x="64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e3bae58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5e3bae58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4f0a84528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0" name="Google Shape;570;g64f0a84528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64f0a84528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7" name="Google Shape;577;g64f0a84528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64f0a84528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4" name="Google Shape;584;g64f0a84528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4f0a84528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1" name="Google Shape;591;g64f0a84528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5e3bae58ad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3" name="Google Shape;503;g5e3bae58ad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64f0a84528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1" name="Google Shape;521;g64f0a84528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64f0a84528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8" name="Google Shape;528;g64f0a84528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64f0a84528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5" name="Google Shape;535;g64f0a84528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64f0a84528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2" name="Google Shape;542;g64f0a84528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64f0a84528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9" name="Google Shape;549;g64f0a84528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64f0a8452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6" name="Google Shape;556;g64f0a8452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64f0a84528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g64f0a84528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-13225" y="-6600"/>
            <a:ext cx="7076050" cy="5160000"/>
          </a:xfrm>
          <a:custGeom>
            <a:avLst/>
            <a:gdLst/>
            <a:ahLst/>
            <a:cxnLst/>
            <a:rect l="l" t="t" r="r" b="b"/>
            <a:pathLst>
              <a:path w="283042" h="206400" extrusionOk="0">
                <a:moveTo>
                  <a:pt x="83248" y="0"/>
                </a:moveTo>
                <a:lnTo>
                  <a:pt x="0" y="0"/>
                </a:lnTo>
                <a:lnTo>
                  <a:pt x="0" y="206400"/>
                </a:lnTo>
                <a:lnTo>
                  <a:pt x="283042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457200" y="3363425"/>
            <a:ext cx="38505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457200" y="1711200"/>
            <a:ext cx="2276400" cy="27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╺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╶"/>
              <a:defRPr sz="12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2870548" y="1711200"/>
            <a:ext cx="2276400" cy="27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╺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╶"/>
              <a:defRPr sz="12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-13225" y="-6600"/>
            <a:ext cx="7076050" cy="5160000"/>
          </a:xfrm>
          <a:custGeom>
            <a:avLst/>
            <a:gdLst/>
            <a:ahLst/>
            <a:cxnLst/>
            <a:rect l="l" t="t" r="r" b="b"/>
            <a:pathLst>
              <a:path w="283042" h="206400" extrusionOk="0">
                <a:moveTo>
                  <a:pt x="83248" y="0"/>
                </a:moveTo>
                <a:lnTo>
                  <a:pt x="0" y="0"/>
                </a:lnTo>
                <a:lnTo>
                  <a:pt x="0" y="206400"/>
                </a:lnTo>
                <a:lnTo>
                  <a:pt x="283042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/>
          <p:nvPr/>
        </p:nvSpPr>
        <p:spPr>
          <a:xfrm>
            <a:off x="-13225" y="-6600"/>
            <a:ext cx="7076050" cy="5160000"/>
          </a:xfrm>
          <a:custGeom>
            <a:avLst/>
            <a:gdLst/>
            <a:ahLst/>
            <a:cxnLst/>
            <a:rect l="l" t="t" r="r" b="b"/>
            <a:pathLst>
              <a:path w="283042" h="206400" extrusionOk="0">
                <a:moveTo>
                  <a:pt x="83248" y="0"/>
                </a:moveTo>
                <a:lnTo>
                  <a:pt x="0" y="0"/>
                </a:lnTo>
                <a:lnTo>
                  <a:pt x="0" y="206400"/>
                </a:lnTo>
                <a:lnTo>
                  <a:pt x="283042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457200" y="2965525"/>
            <a:ext cx="3374700" cy="1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457200" y="4056927"/>
            <a:ext cx="33747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1pPr>
            <a:lvl2pPr lvl="1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2pPr>
            <a:lvl3pPr lvl="2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3pPr>
            <a:lvl4pPr lvl="3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4pPr>
            <a:lvl5pPr lvl="4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5pPr>
            <a:lvl6pPr lvl="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6pPr>
            <a:lvl7pPr lvl="6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7pPr>
            <a:lvl8pPr lvl="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8pPr>
            <a:lvl9pPr lvl="8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/>
          <p:nvPr/>
        </p:nvSpPr>
        <p:spPr>
          <a:xfrm flipH="1">
            <a:off x="66731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73" name="Google Shape;73;p18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>
            <a:off x="2576800" y="832475"/>
            <a:ext cx="3990600" cy="3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╺"/>
              <a:defRPr sz="2400"/>
            </a:lvl1pPr>
            <a:lvl2pPr marL="914400" lvl="1" indent="-3810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2pPr>
            <a:lvl3pPr marL="1371600" lvl="2" indent="-3810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3pPr>
            <a:lvl4pPr marL="1828800" lvl="3" indent="-3810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4pPr>
            <a:lvl5pPr marL="2286000" lvl="4" indent="-3810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5pPr>
            <a:lvl6pPr marL="2743200" lvl="5" indent="-3810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6pPr>
            <a:lvl7pPr marL="3200400" lvl="6" indent="-3810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7pPr>
            <a:lvl8pPr marL="3657600" lvl="7" indent="-3810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8pPr>
            <a:lvl9pPr marL="4114800" lvl="8" indent="-381000" algn="ctr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╶"/>
              <a:defRPr sz="2400"/>
            </a:lvl9pPr>
          </a:lstStyle>
          <a:p>
            <a:endParaRPr/>
          </a:p>
        </p:txBody>
      </p:sp>
      <p:sp>
        <p:nvSpPr>
          <p:cNvPr id="75" name="Google Shape;75;p18"/>
          <p:cNvSpPr txBox="1"/>
          <p:nvPr/>
        </p:nvSpPr>
        <p:spPr>
          <a:xfrm>
            <a:off x="3593400" y="-6600"/>
            <a:ext cx="1957200" cy="10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" sz="72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 sz="72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429765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>
            <a:off x="457200" y="1715123"/>
            <a:ext cx="4762200" cy="27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╺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╶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1"/>
          </p:nvPr>
        </p:nvSpPr>
        <p:spPr>
          <a:xfrm>
            <a:off x="457200" y="1711200"/>
            <a:ext cx="1507200" cy="27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╺"/>
              <a:defRPr sz="1000"/>
            </a:lvl1pPr>
            <a:lvl2pPr marL="914400" lvl="1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2pPr>
            <a:lvl3pPr marL="1371600" lvl="2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3pPr>
            <a:lvl4pPr marL="1828800" lvl="3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4pPr>
            <a:lvl5pPr marL="2286000" lvl="4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5pPr>
            <a:lvl6pPr marL="2743200" lvl="5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6pPr>
            <a:lvl7pPr marL="3200400" lvl="6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7pPr>
            <a:lvl8pPr marL="3657600" lvl="7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8pPr>
            <a:lvl9pPr marL="4114800" lvl="8" indent="-2921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000"/>
              <a:buChar char="╶"/>
              <a:defRPr sz="1000"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2"/>
          </p:nvPr>
        </p:nvSpPr>
        <p:spPr>
          <a:xfrm>
            <a:off x="2041749" y="1711200"/>
            <a:ext cx="1507200" cy="27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╺"/>
              <a:defRPr sz="1000"/>
            </a:lvl1pPr>
            <a:lvl2pPr marL="914400" lvl="1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2pPr>
            <a:lvl3pPr marL="1371600" lvl="2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3pPr>
            <a:lvl4pPr marL="1828800" lvl="3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4pPr>
            <a:lvl5pPr marL="2286000" lvl="4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5pPr>
            <a:lvl6pPr marL="2743200" lvl="5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6pPr>
            <a:lvl7pPr marL="3200400" lvl="6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7pPr>
            <a:lvl8pPr marL="3657600" lvl="7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8pPr>
            <a:lvl9pPr marL="4114800" lvl="8" indent="-2921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000"/>
              <a:buChar char="╶"/>
              <a:defRPr sz="10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3"/>
          </p:nvPr>
        </p:nvSpPr>
        <p:spPr>
          <a:xfrm>
            <a:off x="3626297" y="1711200"/>
            <a:ext cx="1507200" cy="27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╺"/>
              <a:defRPr sz="1000"/>
            </a:lvl1pPr>
            <a:lvl2pPr marL="914400" lvl="1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2pPr>
            <a:lvl3pPr marL="1371600" lvl="2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3pPr>
            <a:lvl4pPr marL="1828800" lvl="3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4pPr>
            <a:lvl5pPr marL="2286000" lvl="4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5pPr>
            <a:lvl6pPr marL="2743200" lvl="5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6pPr>
            <a:lvl7pPr marL="3200400" lvl="6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7pPr>
            <a:lvl8pPr marL="3657600" lvl="7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8pPr>
            <a:lvl9pPr marL="4114800" lvl="8" indent="-2921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000"/>
              <a:buChar char="╶"/>
              <a:defRPr sz="1000"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91" name="Google Shape;91;p21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tally blank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2"/>
          <p:cNvSpPr/>
          <p:nvPr/>
        </p:nvSpPr>
        <p:spPr>
          <a:xfrm>
            <a:off x="75" y="75"/>
            <a:ext cx="9144000" cy="5143500"/>
          </a:xfrm>
          <a:prstGeom prst="rect">
            <a:avLst/>
          </a:prstGeom>
          <a:solidFill>
            <a:srgbClr val="212539">
              <a:alpha val="6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rossed">
  <p:cSld name="BLANK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/>
          <p:nvPr/>
        </p:nvSpPr>
        <p:spPr>
          <a:xfrm flipH="1">
            <a:off x="66731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98" name="Google Shape;98;p23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99" name="Google Shape;99;p23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102" name="Google Shape;102;p24"/>
          <p:cNvSpPr txBox="1">
            <a:spLocks noGrp="1"/>
          </p:cNvSpPr>
          <p:nvPr>
            <p:ph type="body" idx="1"/>
          </p:nvPr>
        </p:nvSpPr>
        <p:spPr>
          <a:xfrm>
            <a:off x="457200" y="4253900"/>
            <a:ext cx="61125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360"/>
              </a:spcBef>
              <a:spcAft>
                <a:spcPts val="100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76A5A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715123"/>
            <a:ext cx="4762200" cy="27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╺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>
            <a:spLocks noGrp="1"/>
          </p:cNvSpPr>
          <p:nvPr>
            <p:ph type="ctrTitle"/>
          </p:nvPr>
        </p:nvSpPr>
        <p:spPr>
          <a:xfrm>
            <a:off x="457200" y="3363425"/>
            <a:ext cx="45351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Introduction to Rhetorical Fallacies</a:t>
            </a:r>
            <a:endParaRPr/>
          </a:p>
        </p:txBody>
      </p:sp>
      <p:sp>
        <p:nvSpPr>
          <p:cNvPr id="109" name="Google Shape;109;p25"/>
          <p:cNvSpPr txBox="1"/>
          <p:nvPr/>
        </p:nvSpPr>
        <p:spPr>
          <a:xfrm>
            <a:off x="594325" y="4603200"/>
            <a:ext cx="62241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AP Language &amp; Composition | Unit 3 The Art of Argumentation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79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573" name="Google Shape;573;p79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 Introducing irrelevant material to the argument to distract and lead towards a different conclusion.</a:t>
            </a:r>
            <a:endParaRPr sz="2400" i="1"/>
          </a:p>
        </p:txBody>
      </p:sp>
      <p:sp>
        <p:nvSpPr>
          <p:cNvPr id="574" name="Google Shape;574;p79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75747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000"/>
              <a:t>Red Herring. </a:t>
            </a:r>
            <a:endParaRPr sz="9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80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580" name="Google Shape;580;p80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 Assuming a relatively small first step will inevitably lead to a chain of related (negative) events.</a:t>
            </a:r>
            <a:endParaRPr sz="2400" i="1"/>
          </a:p>
        </p:txBody>
      </p:sp>
      <p:sp>
        <p:nvSpPr>
          <p:cNvPr id="581" name="Google Shape;581;p80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75747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000"/>
              <a:t>Slippery Slope.</a:t>
            </a:r>
            <a:endParaRPr sz="9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81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587" name="Google Shape;587;p81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 Intentionally failing to use significant and relevant information which counts against one’s own conclusion.</a:t>
            </a:r>
            <a:endParaRPr sz="2400" i="1"/>
          </a:p>
        </p:txBody>
      </p:sp>
      <p:sp>
        <p:nvSpPr>
          <p:cNvPr id="588" name="Google Shape;588;p81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75747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000"/>
              <a:t>Suppressed Evidence.</a:t>
            </a:r>
            <a:endParaRPr sz="9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82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594" name="Google Shape;594;p82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 Offering a claim that cannot be proven false, because there is no way to check if it is false or not.</a:t>
            </a:r>
            <a:endParaRPr sz="2400" i="1"/>
          </a:p>
        </p:txBody>
      </p:sp>
      <p:sp>
        <p:nvSpPr>
          <p:cNvPr id="595" name="Google Shape;595;p82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75747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8200"/>
              <a:t>Unfalsifiability.</a:t>
            </a:r>
            <a:endParaRPr sz="8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71"/>
          <p:cNvSpPr txBox="1">
            <a:spLocks noGrp="1"/>
          </p:cNvSpPr>
          <p:nvPr>
            <p:ph type="sldNum" idx="12"/>
          </p:nvPr>
        </p:nvSpPr>
        <p:spPr>
          <a:xfrm>
            <a:off x="457200" y="495460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506" name="Google Shape;506;p71"/>
          <p:cNvSpPr txBox="1">
            <a:spLocks noGrp="1"/>
          </p:cNvSpPr>
          <p:nvPr>
            <p:ph type="title"/>
          </p:nvPr>
        </p:nvSpPr>
        <p:spPr>
          <a:xfrm>
            <a:off x="1554400" y="312975"/>
            <a:ext cx="67800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800"/>
              <a:t>Manipulating Content.</a:t>
            </a:r>
            <a:endParaRPr sz="4800"/>
          </a:p>
        </p:txBody>
      </p:sp>
      <p:sp>
        <p:nvSpPr>
          <p:cNvPr id="507" name="Google Shape;507;p71"/>
          <p:cNvSpPr/>
          <p:nvPr/>
        </p:nvSpPr>
        <p:spPr>
          <a:xfrm>
            <a:off x="3916313" y="792075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Biased </a:t>
            </a:r>
            <a:r>
              <a:rPr lang="en" sz="17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Generalizing</a:t>
            </a:r>
            <a:endParaRPr sz="17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08" name="Google Shape;508;p71"/>
          <p:cNvSpPr/>
          <p:nvPr/>
        </p:nvSpPr>
        <p:spPr>
          <a:xfrm>
            <a:off x="1767113" y="2965125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False Dilemma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09" name="Google Shape;509;p71"/>
          <p:cNvSpPr/>
          <p:nvPr/>
        </p:nvSpPr>
        <p:spPr>
          <a:xfrm>
            <a:off x="2805013" y="1822800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7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Confirmation Bias</a:t>
            </a:r>
            <a:endParaRPr sz="17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0" name="Google Shape;510;p71"/>
          <p:cNvSpPr/>
          <p:nvPr/>
        </p:nvSpPr>
        <p:spPr>
          <a:xfrm>
            <a:off x="4983750" y="1822800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Misleading Vividness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1" name="Google Shape;511;p71"/>
          <p:cNvSpPr/>
          <p:nvPr/>
        </p:nvSpPr>
        <p:spPr>
          <a:xfrm>
            <a:off x="7162488" y="1822800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7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Slippery Slope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2" name="Google Shape;512;p71"/>
          <p:cNvSpPr/>
          <p:nvPr/>
        </p:nvSpPr>
        <p:spPr>
          <a:xfrm>
            <a:off x="4008363" y="2898450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Unfalsifiability</a:t>
            </a:r>
            <a:endParaRPr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3" name="Google Shape;513;p71"/>
          <p:cNvSpPr/>
          <p:nvPr/>
        </p:nvSpPr>
        <p:spPr>
          <a:xfrm>
            <a:off x="6138213" y="2965125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Suppressed Evidence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4" name="Google Shape;514;p71"/>
          <p:cNvSpPr txBox="1"/>
          <p:nvPr/>
        </p:nvSpPr>
        <p:spPr>
          <a:xfrm>
            <a:off x="76800" y="66075"/>
            <a:ext cx="62241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The Types of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5" name="Google Shape;515;p71"/>
          <p:cNvSpPr/>
          <p:nvPr/>
        </p:nvSpPr>
        <p:spPr>
          <a:xfrm>
            <a:off x="1752938" y="859150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Ad Hoc Rescue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6" name="Google Shape;516;p71"/>
          <p:cNvSpPr/>
          <p:nvPr/>
        </p:nvSpPr>
        <p:spPr>
          <a:xfrm>
            <a:off x="6079688" y="859150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Red Herring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7" name="Google Shape;517;p71"/>
          <p:cNvSpPr/>
          <p:nvPr/>
        </p:nvSpPr>
        <p:spPr>
          <a:xfrm>
            <a:off x="583063" y="1729200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Begging the Question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8" name="Google Shape;518;p71"/>
          <p:cNvSpPr/>
          <p:nvPr/>
        </p:nvSpPr>
        <p:spPr>
          <a:xfrm>
            <a:off x="169488" y="3217000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Lie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72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524" name="Google Shape;524;p72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 Trying to save a cherished belief by repeatedly revising the argument to explain away problems.</a:t>
            </a:r>
            <a:endParaRPr sz="2400" i="1"/>
          </a:p>
        </p:txBody>
      </p:sp>
      <p:sp>
        <p:nvSpPr>
          <p:cNvPr id="525" name="Google Shape;525;p72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75747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000"/>
              <a:t>Ad Hoc Rescue. </a:t>
            </a:r>
            <a:endParaRPr sz="9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73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531" name="Google Shape;531;p73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 Making a claim while leaving out one or more major contributing factors that may affect the conclusion.</a:t>
            </a:r>
            <a:endParaRPr sz="2400" i="1"/>
          </a:p>
        </p:txBody>
      </p:sp>
      <p:sp>
        <p:nvSpPr>
          <p:cNvPr id="532" name="Google Shape;532;p73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75747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000"/>
              <a:t>Begging the Question. </a:t>
            </a:r>
            <a:endParaRPr sz="9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74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538" name="Google Shape;538;p74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 Generalizing from an unrepresentative sample to increase the “strength” of an argument.</a:t>
            </a:r>
            <a:endParaRPr sz="2400" i="1"/>
          </a:p>
        </p:txBody>
      </p:sp>
      <p:sp>
        <p:nvSpPr>
          <p:cNvPr id="539" name="Google Shape;539;p74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75747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000"/>
              <a:t>Biased </a:t>
            </a:r>
            <a:r>
              <a:rPr lang="en" sz="8000"/>
              <a:t>Generalization</a:t>
            </a:r>
            <a:r>
              <a:rPr lang="en" sz="9000"/>
              <a:t>. </a:t>
            </a:r>
            <a:endParaRPr sz="9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75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545" name="Google Shape;545;p75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 Cherry-picking evidence that supports an idea while ignoring contradicting evidence.</a:t>
            </a:r>
            <a:endParaRPr sz="2400" i="1"/>
          </a:p>
        </p:txBody>
      </p:sp>
      <p:sp>
        <p:nvSpPr>
          <p:cNvPr id="546" name="Google Shape;546;p75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75747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000"/>
              <a:t>Confirmation Bias. </a:t>
            </a:r>
            <a:endParaRPr sz="9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76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552" name="Google Shape;552;p76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 Presenting two opposing options as the only two options while hiding the alternatives.</a:t>
            </a:r>
            <a:endParaRPr sz="2400" i="1"/>
          </a:p>
        </p:txBody>
      </p:sp>
      <p:sp>
        <p:nvSpPr>
          <p:cNvPr id="553" name="Google Shape;553;p76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75747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000"/>
              <a:t>False Dilemma. </a:t>
            </a:r>
            <a:endParaRPr sz="9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77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559" name="Google Shape;559;p77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 An outright untruth repeated knowingly as a “fact.”</a:t>
            </a:r>
            <a:endParaRPr sz="2400" i="1"/>
          </a:p>
        </p:txBody>
      </p:sp>
      <p:sp>
        <p:nvSpPr>
          <p:cNvPr id="560" name="Google Shape;560;p77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75747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000"/>
              <a:t>Lie. </a:t>
            </a:r>
            <a:endParaRPr sz="9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78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566" name="Google Shape;566;p78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 Describing an occurrence in vivid detail, even if it is a rare occurrence, to convince someone that it is a problem.</a:t>
            </a:r>
            <a:endParaRPr sz="2400" i="1"/>
          </a:p>
        </p:txBody>
      </p:sp>
      <p:sp>
        <p:nvSpPr>
          <p:cNvPr id="567" name="Google Shape;567;p78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75747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000"/>
              <a:t>Misleading Vividness. </a:t>
            </a:r>
            <a:endParaRPr sz="9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agoz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</Words>
  <Application>Microsoft Macintosh PowerPoint</Application>
  <PresentationFormat>On-screen Show (16:9)</PresentationFormat>
  <Paragraphs>49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Raleway</vt:lpstr>
      <vt:lpstr>Varela</vt:lpstr>
      <vt:lpstr>Arial</vt:lpstr>
      <vt:lpstr>Lobster</vt:lpstr>
      <vt:lpstr>Twentieth Century</vt:lpstr>
      <vt:lpstr>Simple Light</vt:lpstr>
      <vt:lpstr>Ragozine template</vt:lpstr>
      <vt:lpstr>Introduction to Rhetorical Fallacies</vt:lpstr>
      <vt:lpstr>Manipulating Content.</vt:lpstr>
      <vt:lpstr>Ad Hoc Rescue. </vt:lpstr>
      <vt:lpstr>Begging the Question. </vt:lpstr>
      <vt:lpstr>Biased Generalization. </vt:lpstr>
      <vt:lpstr>Confirmation Bias. </vt:lpstr>
      <vt:lpstr>False Dilemma. </vt:lpstr>
      <vt:lpstr>Lie. </vt:lpstr>
      <vt:lpstr>Misleading Vividness. </vt:lpstr>
      <vt:lpstr>Red Herring. </vt:lpstr>
      <vt:lpstr>Slippery Slope.</vt:lpstr>
      <vt:lpstr>Suppressed Evidence.</vt:lpstr>
      <vt:lpstr>Unfalsifiability.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Rhetorical Fallacies</dc:title>
  <cp:lastModifiedBy>Fougerousse, Kaylie Elise</cp:lastModifiedBy>
  <cp:revision>1</cp:revision>
  <dcterms:modified xsi:type="dcterms:W3CDTF">2019-12-02T00:15:37Z</dcterms:modified>
</cp:coreProperties>
</file>