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06" autoAdjust="0"/>
    <p:restoredTop sz="94635" autoAdjust="0"/>
  </p:normalViewPr>
  <p:slideViewPr>
    <p:cSldViewPr>
      <p:cViewPr varScale="1">
        <p:scale>
          <a:sx n="113" d="100"/>
          <a:sy n="113" d="100"/>
        </p:scale>
        <p:origin x="-7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4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 pitchFamily="18" charset="0"/>
              </a:defRPr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 pitchFamily="18" charset="0"/>
              </a:defRPr>
            </a:lvl1pPr>
          </a:lstStyle>
          <a:p>
            <a:fld id="{0D147C60-FDCD-49B0-9C7C-B7FF11E3D5C3}" type="datetimeFigureOut">
              <a:rPr lang="en-US"/>
              <a:pPr/>
              <a:t>1/22/15</a:t>
            </a:fld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 pitchFamily="18" charset="0"/>
              </a:defRPr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 pitchFamily="18" charset="0"/>
              </a:defRPr>
            </a:lvl1pPr>
          </a:lstStyle>
          <a:p>
            <a:fld id="{2D48ADCB-6060-4B9E-8896-55A6AEFE5B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4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40FBD8-A1B3-4D50-93F5-A0AEFE0646C8}" type="datetimeFigureOut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pPr>
              <a:defRPr/>
            </a:pPr>
            <a:fld id="{E94C60CA-DB54-4CC2-A3A8-0C4CAF4BA9D9}" type="datetimeFigureOut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7D193-55C5-4183-B2E8-37E3097D47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552530-FC09-405C-BBC9-04011CCF1035}" type="datetimeFigureOut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pPr>
              <a:defRPr/>
            </a:pPr>
            <a:fld id="{AA552530-FC09-405C-BBC9-04011CCF1035}" type="datetimeFigureOut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pPr>
              <a:defRPr/>
            </a:pPr>
            <a:fld id="{AA552530-FC09-405C-BBC9-04011CCF1035}" type="datetimeFigureOut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0E12CF-579A-4098-8C37-982DE12FDF6F}" type="datetimeFigureOut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8EA8A-EDA7-4361-8276-247B92381C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74A5FE-AA3D-408D-A1CB-FF0358B9EEFC}" type="datetimeFigureOut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30DE4-7279-4253-BAB1-F6D509DF8C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7E4B1-3102-4C13-B015-70C575969C92}" type="datetimeFigureOut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2708E-976A-4AE5-9D04-91D5EC50D2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552530-FC09-405C-BBC9-04011CCF1035}" type="datetimeFigureOut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8A4CEB-6B37-4410-AF9F-85753DA0374C}" type="datetimeFigureOut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40E87-33A9-4BCF-9A1F-72ADEE4796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pPr>
              <a:defRPr/>
            </a:pPr>
            <a:fld id="{EF62CAB1-AA70-4D35-AEB4-BDE83459A54F}" type="datetimeFigureOut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8ED54-5635-4AB1-86FD-A4BE6966C4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pPr>
              <a:defRPr/>
            </a:pPr>
            <a:fld id="{0DF41647-A753-465F-A62A-37D425E541E5}" type="datetimeFigureOut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65029-9FFF-498D-8398-18392E0115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AB1677-179A-4582-AFB4-1EC33265C564}" type="datetimeFigureOut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C36D8-0578-4006-803A-CFD160B6FA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4727A4-D556-472E-9E29-99F18CCDB503}" type="datetimeFigureOut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08A00-D030-4E05-8A79-6CFF979245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pPr>
              <a:defRPr/>
            </a:pPr>
            <a:fld id="{39235029-7104-4454-908B-DC046E5AA211}" type="datetimeFigureOut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C960-3D31-403F-BC02-6AD5799C05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AA552530-FC09-405C-BBC9-04011CCF1035}" type="datetimeFigureOut">
              <a:rPr lang="en-US" smtClean="0"/>
              <a:pPr>
                <a:defRPr/>
              </a:pPr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DE6276DE-A140-441F-9825-DFA8F59C3B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h7BjZLNaov0&amp;list=PLhrWQKXxzWp1X0HqnSMuX3QQ9J_4A0WV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8915400" cy="2425543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 smtClean="0"/>
              <a:t>Literary Movements in </a:t>
            </a:r>
            <a:br>
              <a:rPr lang="en-US" sz="5400" dirty="0" smtClean="0"/>
            </a:br>
            <a:r>
              <a:rPr lang="en-US" sz="5400" dirty="0" smtClean="0"/>
              <a:t>American Literature</a:t>
            </a:r>
            <a:endParaRPr lang="en-US" sz="5400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228600" y="3429000"/>
            <a:ext cx="8610600" cy="99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b</a:t>
            </a:r>
            <a:r>
              <a:rPr lang="en-US" sz="2400" dirty="0" smtClean="0"/>
              <a:t>rief </a:t>
            </a:r>
            <a:r>
              <a:rPr lang="en-US" sz="2400" dirty="0"/>
              <a:t>o</a:t>
            </a:r>
            <a:r>
              <a:rPr lang="en-US" sz="2400" dirty="0" smtClean="0"/>
              <a:t>verview of how we ended up with all these pieces of literature we have to study in school.</a:t>
            </a:r>
          </a:p>
        </p:txBody>
      </p:sp>
      <p:pic>
        <p:nvPicPr>
          <p:cNvPr id="4" name="Picture 3" descr="Screen Shot 2015-01-14 at 5.02.3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648200"/>
            <a:ext cx="3365500" cy="184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3200" cap="none" dirty="0" smtClean="0"/>
              <a:t>FIRESIDE POETS – MID 19</a:t>
            </a:r>
            <a:r>
              <a:rPr lang="en-US" sz="3200" cap="none" baseline="30000" dirty="0" smtClean="0"/>
              <a:t>TH</a:t>
            </a:r>
            <a:r>
              <a:rPr lang="en-US" sz="3200" cap="none" dirty="0" smtClean="0"/>
              <a:t> CENTURY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3578225"/>
          </a:xfrm>
        </p:spPr>
        <p:txBody>
          <a:bodyPr>
            <a:normAutofit/>
          </a:bodyPr>
          <a:lstStyle/>
          <a:p>
            <a:r>
              <a:rPr lang="en-US" dirty="0" smtClean="0"/>
              <a:t>They were the first group of </a:t>
            </a:r>
            <a:r>
              <a:rPr lang="en-US" b="1" dirty="0" smtClean="0"/>
              <a:t>American Poets </a:t>
            </a:r>
            <a:r>
              <a:rPr lang="en-US" dirty="0" smtClean="0"/>
              <a:t>to become as well known as British poets.</a:t>
            </a:r>
          </a:p>
          <a:p>
            <a:r>
              <a:rPr lang="en-US" dirty="0" smtClean="0"/>
              <a:t>The poets preferred </a:t>
            </a:r>
            <a:r>
              <a:rPr lang="en-US" b="1" dirty="0" smtClean="0"/>
              <a:t>classical</a:t>
            </a:r>
            <a:r>
              <a:rPr lang="en-US" dirty="0" smtClean="0"/>
              <a:t> form, but relied on </a:t>
            </a:r>
            <a:r>
              <a:rPr lang="en-US" b="1" dirty="0" smtClean="0"/>
              <a:t>American legends </a:t>
            </a:r>
            <a:r>
              <a:rPr lang="en-US" dirty="0" smtClean="0"/>
              <a:t>and life for subject matter.</a:t>
            </a:r>
          </a:p>
          <a:p>
            <a:r>
              <a:rPr lang="en-US" dirty="0" smtClean="0"/>
              <a:t>Poets included:</a:t>
            </a:r>
          </a:p>
          <a:p>
            <a:pPr marL="0" indent="0">
              <a:buNone/>
            </a:pPr>
            <a:r>
              <a:rPr lang="en-US" dirty="0" smtClean="0"/>
              <a:t> Henry Wadsworth Longfellow, Oliver Wendell Holmes, John Greenleaf Whittier, and William Cullen Bryant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13813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Transcendentalism 1830-1850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Transcendentalists believed that the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basic truths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 the universe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transcend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the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physical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world and lie beyond the knowledge that can be obtained from the senses. They feel that every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individual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has the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ability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to experience God firsthand in his/her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intuition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They value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nature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and believe in the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spiritual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unity of all life, stating God, humanity, and nature share a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universal soul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They feel that nothing in nature is trivial or insignificant; all is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symbolic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and important.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They also promoted the belief that every human being is born inherently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good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Prominent authors include: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Ralph Waldo Emerson &amp; Henry David Thoreau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3813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Realism and Regionalism 1860-1914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768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b="1" u="sng" dirty="0" smtClean="0"/>
              <a:t>Counter-movement </a:t>
            </a:r>
            <a:r>
              <a:rPr lang="en-US" dirty="0" smtClean="0"/>
              <a:t>response against Romanticism &amp; Neoclassicism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b="1" u="sng" dirty="0" smtClean="0"/>
              <a:t>Factual</a:t>
            </a:r>
            <a:r>
              <a:rPr lang="en-US" dirty="0" smtClean="0"/>
              <a:t> is more important than the intellectual or the emotional  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Treats </a:t>
            </a:r>
            <a:r>
              <a:rPr lang="en-US" b="1" u="sng" dirty="0" smtClean="0"/>
              <a:t>nature objectively </a:t>
            </a:r>
            <a:r>
              <a:rPr lang="en-US" dirty="0" smtClean="0"/>
              <a:t>&amp; orderly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Tells the stories of </a:t>
            </a:r>
            <a:r>
              <a:rPr lang="en-US" b="1" u="sng" dirty="0" smtClean="0"/>
              <a:t>everyday</a:t>
            </a:r>
            <a:r>
              <a:rPr lang="en-US" dirty="0" smtClean="0"/>
              <a:t> people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Use of </a:t>
            </a:r>
            <a:r>
              <a:rPr lang="en-US" b="1" u="sng" dirty="0" smtClean="0"/>
              <a:t>details more important </a:t>
            </a:r>
            <a:r>
              <a:rPr lang="en-US" dirty="0" smtClean="0"/>
              <a:t>than plot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In </a:t>
            </a:r>
            <a:r>
              <a:rPr lang="en-US" b="1" u="sng" dirty="0" smtClean="0"/>
              <a:t>diction</a:t>
            </a:r>
            <a:r>
              <a:rPr lang="en-US" dirty="0" smtClean="0"/>
              <a:t>, </a:t>
            </a:r>
            <a:r>
              <a:rPr lang="en-US" dirty="0" smtClean="0"/>
              <a:t>this movement seeks </a:t>
            </a:r>
            <a:r>
              <a:rPr lang="en-US" dirty="0" smtClean="0"/>
              <a:t>to use natural language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Mark Twain is known to be the “Father of the American Novel” from his book </a:t>
            </a:r>
            <a:r>
              <a:rPr lang="en-US" i="1" dirty="0" smtClean="0"/>
              <a:t>The Adventures of Huckleberry Finn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/>
              <a:t>A</a:t>
            </a:r>
            <a:r>
              <a:rPr lang="en-US" dirty="0" smtClean="0"/>
              <a:t>uthors include: 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 smtClean="0"/>
              <a:t>Willa Cather, Kate Chopin, Mark Twain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8" y="304800"/>
            <a:ext cx="8913813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Naturalism – late 1800’s – early 1900’s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610476" cy="3670767"/>
          </a:xfrm>
        </p:spPr>
        <p:txBody>
          <a:bodyPr>
            <a:normAutofit lnSpcReduction="10000"/>
          </a:bodyPr>
          <a:lstStyle/>
          <a:p>
            <a:r>
              <a:rPr lang="en-US" sz="2000" b="1" u="sng" dirty="0" smtClean="0"/>
              <a:t>Naturalism</a:t>
            </a:r>
            <a:r>
              <a:rPr lang="en-US" sz="2000" dirty="0" smtClean="0"/>
              <a:t> is connected to realism but it focuses on </a:t>
            </a:r>
            <a:r>
              <a:rPr lang="en-US" sz="2000" b="1" u="sng" dirty="0" smtClean="0"/>
              <a:t>social issues </a:t>
            </a:r>
            <a:r>
              <a:rPr lang="en-US" sz="2000" dirty="0" smtClean="0"/>
              <a:t>brought about by </a:t>
            </a:r>
            <a:r>
              <a:rPr lang="en-US" sz="2000" b="1" u="sng" dirty="0" smtClean="0"/>
              <a:t>industrialization</a:t>
            </a:r>
            <a:r>
              <a:rPr lang="en-US" sz="2000" b="1" dirty="0" smtClean="0"/>
              <a:t>.</a:t>
            </a:r>
          </a:p>
          <a:p>
            <a:r>
              <a:rPr lang="en-US" sz="2000" dirty="0" smtClean="0"/>
              <a:t>Shows the dark and </a:t>
            </a:r>
            <a:r>
              <a:rPr lang="en-US" sz="2000" b="1" u="sng" dirty="0" smtClean="0"/>
              <a:t>ugly</a:t>
            </a:r>
            <a:r>
              <a:rPr lang="en-US" sz="2000" dirty="0" smtClean="0"/>
              <a:t> side of life </a:t>
            </a:r>
          </a:p>
          <a:p>
            <a:r>
              <a:rPr lang="en-US" sz="2000" dirty="0" smtClean="0"/>
              <a:t>Shows man’s </a:t>
            </a:r>
            <a:r>
              <a:rPr lang="en-US" sz="2000" b="1" u="sng" dirty="0" smtClean="0"/>
              <a:t>struggle</a:t>
            </a:r>
            <a:r>
              <a:rPr lang="en-US" sz="2000" dirty="0" smtClean="0"/>
              <a:t> to adapt to his </a:t>
            </a:r>
            <a:r>
              <a:rPr lang="en-US" sz="2000" b="1" u="sng" dirty="0" smtClean="0"/>
              <a:t>environment</a:t>
            </a:r>
            <a:r>
              <a:rPr lang="en-US" sz="2000" dirty="0" smtClean="0"/>
              <a:t> and how the environment alters a person’s ability to make good decisions</a:t>
            </a:r>
          </a:p>
          <a:p>
            <a:r>
              <a:rPr lang="en-US" sz="2000" dirty="0" smtClean="0"/>
              <a:t>Authors include: </a:t>
            </a:r>
          </a:p>
          <a:p>
            <a:pPr marL="0" indent="0">
              <a:buNone/>
            </a:pPr>
            <a:r>
              <a:rPr lang="en-US" sz="2000" dirty="0" smtClean="0"/>
              <a:t>Stephen Crane, Edith Wharton, Upton Sinclair Lewis, Jack London, and John Steinbeck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914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Modernism 1914 – 1945</a:t>
            </a:r>
            <a:br>
              <a:rPr lang="en-US" dirty="0" smtClean="0"/>
            </a:br>
            <a:r>
              <a:rPr lang="en-US" dirty="0" smtClean="0"/>
              <a:t>“The Lost Generation”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4114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 set of writers </a:t>
            </a:r>
            <a:r>
              <a:rPr lang="en-US" b="1" u="sng" dirty="0" smtClean="0"/>
              <a:t>disillusioned</a:t>
            </a:r>
            <a:r>
              <a:rPr lang="en-US" dirty="0" smtClean="0"/>
              <a:t> by World War I (WWI), the Great Depression, and World War II (WWII).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Shifts in </a:t>
            </a:r>
            <a:r>
              <a:rPr lang="en-US" b="1" u="sng" dirty="0" smtClean="0"/>
              <a:t>means of expression</a:t>
            </a:r>
            <a:r>
              <a:rPr lang="en-US" dirty="0" smtClean="0"/>
              <a:t>, writing style, and a greater use of symbols in writing.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Writings often reflect ideas of </a:t>
            </a:r>
            <a:r>
              <a:rPr lang="en-US" b="1" u="sng" dirty="0" smtClean="0"/>
              <a:t>alienation</a:t>
            </a:r>
            <a:r>
              <a:rPr lang="en-US" dirty="0" smtClean="0"/>
              <a:t>, </a:t>
            </a:r>
            <a:r>
              <a:rPr lang="en-US" b="1" u="sng" dirty="0" smtClean="0"/>
              <a:t>isolation</a:t>
            </a:r>
            <a:r>
              <a:rPr lang="en-US" dirty="0" smtClean="0"/>
              <a:t>, </a:t>
            </a:r>
            <a:r>
              <a:rPr lang="en-US" b="1" u="sng" dirty="0" smtClean="0"/>
              <a:t>individual</a:t>
            </a:r>
            <a:r>
              <a:rPr lang="en-US" dirty="0" smtClean="0"/>
              <a:t> </a:t>
            </a:r>
            <a:r>
              <a:rPr lang="en-US" b="1" u="sng" dirty="0" smtClean="0"/>
              <a:t>perception</a:t>
            </a:r>
            <a:r>
              <a:rPr lang="en-US" dirty="0" smtClean="0"/>
              <a:t>, and human consciousness.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Authors include: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 smtClean="0"/>
              <a:t>F. Scott Fitzgerald, Ernest Hemingway, William Faulkner, Henry Miller and T.S. Eliot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3813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Harlem Renaissance 1920-1930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447800"/>
            <a:ext cx="5029200" cy="46482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period of outstanding creativity among </a:t>
            </a:r>
            <a:r>
              <a:rPr lang="en-US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African American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writers.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Many of these works were explorations of </a:t>
            </a:r>
            <a:r>
              <a:rPr lang="en-US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black life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culture that revealed and stimulated a new confidence and racial pride.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Authors include: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Langston Hughes,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Zora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Neale Hurston,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Countee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Cullen, and Ralph Ellison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2971800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8913813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Beat Movement – 1950s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86700" cy="3904129"/>
          </a:xfrm>
        </p:spPr>
        <p:txBody>
          <a:bodyPr/>
          <a:lstStyle/>
          <a:p>
            <a:r>
              <a:rPr lang="en-US" dirty="0" smtClean="0"/>
              <a:t>Centered in the </a:t>
            </a:r>
            <a:r>
              <a:rPr lang="en-US" b="1" u="sng" dirty="0" smtClean="0"/>
              <a:t>bohemian</a:t>
            </a:r>
            <a:r>
              <a:rPr lang="en-US" dirty="0" smtClean="0"/>
              <a:t>, </a:t>
            </a:r>
            <a:r>
              <a:rPr lang="en-US" b="1" u="sng" dirty="0" smtClean="0"/>
              <a:t>urban</a:t>
            </a:r>
            <a:r>
              <a:rPr lang="en-US" dirty="0" smtClean="0"/>
              <a:t> artists’ communities, the </a:t>
            </a:r>
            <a:r>
              <a:rPr lang="en-US" b="1" dirty="0" smtClean="0"/>
              <a:t>Beat movement </a:t>
            </a:r>
            <a:r>
              <a:rPr lang="en-US" dirty="0" smtClean="0"/>
              <a:t>emphasized its </a:t>
            </a:r>
            <a:r>
              <a:rPr lang="en-US" b="1" dirty="0" smtClean="0"/>
              <a:t>alienation</a:t>
            </a:r>
            <a:r>
              <a:rPr lang="en-US" dirty="0" smtClean="0"/>
              <a:t> from the conventional and its definition of “hip”, embracing </a:t>
            </a:r>
            <a:r>
              <a:rPr lang="en-US" b="1" dirty="0" smtClean="0"/>
              <a:t>jazz</a:t>
            </a:r>
            <a:r>
              <a:rPr lang="en-US" dirty="0" smtClean="0"/>
              <a:t> music, </a:t>
            </a:r>
            <a:r>
              <a:rPr lang="en-US" b="1" dirty="0" smtClean="0"/>
              <a:t>drugs</a:t>
            </a:r>
            <a:r>
              <a:rPr lang="en-US" dirty="0" smtClean="0"/>
              <a:t>, sex, and </a:t>
            </a:r>
            <a:r>
              <a:rPr lang="en-US" b="1" dirty="0" smtClean="0"/>
              <a:t>Buddhism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Jack Kerouac and Allen Ginsburg are recognized as leaders in this movement</a:t>
            </a:r>
          </a:p>
        </p:txBody>
      </p:sp>
      <p:pic>
        <p:nvPicPr>
          <p:cNvPr id="3" name="Picture 2" descr="beat_generation_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886200"/>
            <a:ext cx="4530811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Post-modernism 1950 -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848600" cy="39624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Defined as having a </a:t>
            </a:r>
            <a:r>
              <a:rPr lang="en-US" b="1" u="sng" dirty="0" smtClean="0"/>
              <a:t>relativistic</a:t>
            </a:r>
            <a:r>
              <a:rPr lang="en-US" dirty="0" smtClean="0"/>
              <a:t> view on </a:t>
            </a:r>
            <a:r>
              <a:rPr lang="en-US" b="1" u="sng" dirty="0" smtClean="0"/>
              <a:t>reality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b="1" u="sng" dirty="0" smtClean="0"/>
              <a:t>Interpretation</a:t>
            </a:r>
            <a:r>
              <a:rPr lang="en-US" dirty="0" smtClean="0"/>
              <a:t> is everything – our lives are defined only by our own interpretation of concrete experiences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Boundaries are </a:t>
            </a:r>
            <a:r>
              <a:rPr lang="en-US" b="1" u="sng" dirty="0" smtClean="0"/>
              <a:t>blurred</a:t>
            </a:r>
            <a:r>
              <a:rPr lang="en-US" dirty="0" smtClean="0"/>
              <a:t> and </a:t>
            </a:r>
            <a:r>
              <a:rPr lang="en-US" b="1" u="sng" dirty="0" smtClean="0"/>
              <a:t>popular culture </a:t>
            </a:r>
            <a:r>
              <a:rPr lang="en-US" dirty="0" smtClean="0"/>
              <a:t>becomes a driving force in literature and art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Authors include: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 smtClean="0"/>
              <a:t> Arthur Miller, Kurt Vonnegut, Edward Albee, Ken </a:t>
            </a:r>
            <a:r>
              <a:rPr lang="en-US" dirty="0" err="1" smtClean="0"/>
              <a:t>Kesey</a:t>
            </a:r>
            <a:r>
              <a:rPr lang="en-US" dirty="0" smtClean="0"/>
              <a:t>, J. D. Salinger, and Truman Capote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Also includes the feminists: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Nikki Giovanni, Sylvia Plath, and Toni Morrison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3813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Contemporary 1970’s - on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3625"/>
          </a:xfrm>
        </p:spPr>
        <p:txBody>
          <a:bodyPr/>
          <a:lstStyle/>
          <a:p>
            <a:r>
              <a:rPr lang="en-US" dirty="0" smtClean="0"/>
              <a:t>Concerned with </a:t>
            </a:r>
            <a:r>
              <a:rPr lang="en-US" b="1" u="sng" dirty="0" smtClean="0"/>
              <a:t>relationships</a:t>
            </a:r>
            <a:r>
              <a:rPr lang="en-US" dirty="0" smtClean="0"/>
              <a:t> and connections between people</a:t>
            </a:r>
          </a:p>
          <a:p>
            <a:r>
              <a:rPr lang="en-US" b="1" u="sng" dirty="0" smtClean="0"/>
              <a:t>Emotion</a:t>
            </a:r>
            <a:r>
              <a:rPr lang="en-US" dirty="0" smtClean="0"/>
              <a:t> provoking story-telling</a:t>
            </a:r>
          </a:p>
          <a:p>
            <a:r>
              <a:rPr lang="en-US" dirty="0"/>
              <a:t>The value of </a:t>
            </a:r>
            <a:r>
              <a:rPr lang="en-US" b="1" u="sng" dirty="0"/>
              <a:t>media</a:t>
            </a:r>
            <a:r>
              <a:rPr lang="en-US" dirty="0"/>
              <a:t> in culture is changing the way this movement is </a:t>
            </a:r>
            <a:r>
              <a:rPr lang="en-US" dirty="0" smtClean="0"/>
              <a:t>perceived. </a:t>
            </a:r>
          </a:p>
          <a:p>
            <a:r>
              <a:rPr lang="en-US" dirty="0" smtClean="0"/>
              <a:t>Authors include: </a:t>
            </a:r>
          </a:p>
          <a:p>
            <a:pPr marL="0" indent="0">
              <a:buNone/>
            </a:pPr>
            <a:r>
              <a:rPr lang="en-US" dirty="0" smtClean="0"/>
              <a:t>Tim </a:t>
            </a:r>
            <a:r>
              <a:rPr lang="en-US" dirty="0" err="1" smtClean="0"/>
              <a:t>O’brien</a:t>
            </a:r>
            <a:r>
              <a:rPr lang="en-US" dirty="0" smtClean="0"/>
              <a:t>, Sherman </a:t>
            </a:r>
            <a:r>
              <a:rPr lang="en-US" dirty="0" err="1" smtClean="0"/>
              <a:t>Alexie</a:t>
            </a:r>
            <a:r>
              <a:rPr lang="en-US" dirty="0" smtClean="0"/>
              <a:t>, John Grisham, Tom Clancy, Barbara Kingsolver, Maya Angelou and Michael Crichton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13813" cy="914400"/>
          </a:xfrm>
        </p:spPr>
        <p:txBody>
          <a:bodyPr/>
          <a:lstStyle/>
          <a:p>
            <a:pPr algn="ctr"/>
            <a:r>
              <a:rPr lang="en-US" dirty="0" smtClean="0"/>
              <a:t>Southern Gothic (1930-1940)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610476" cy="3670767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subgenre of </a:t>
            </a:r>
            <a:r>
              <a:rPr lang="en-US" b="1" u="sng" dirty="0"/>
              <a:t>Gothic</a:t>
            </a:r>
            <a:r>
              <a:rPr lang="en-US" dirty="0"/>
              <a:t> fiction unique to American literature that takes place exclusively in the American </a:t>
            </a:r>
            <a:r>
              <a:rPr lang="en-US" b="1" u="sng" dirty="0" smtClean="0"/>
              <a:t>South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Usually incorporates dark or </a:t>
            </a:r>
            <a:r>
              <a:rPr lang="en-US" b="1" u="sng" dirty="0" smtClean="0"/>
              <a:t>creepy</a:t>
            </a:r>
            <a:r>
              <a:rPr lang="en-US" dirty="0" smtClean="0"/>
              <a:t> aspects in a Southern setting with an emphasis on the discrepancy between </a:t>
            </a:r>
            <a:r>
              <a:rPr lang="en-US" b="1" u="sng" dirty="0" smtClean="0"/>
              <a:t>Southern charm </a:t>
            </a:r>
            <a:r>
              <a:rPr lang="en-US" dirty="0" smtClean="0"/>
              <a:t>and </a:t>
            </a:r>
            <a:r>
              <a:rPr lang="en-US" b="1" u="sng" dirty="0" smtClean="0"/>
              <a:t>uncomfortable</a:t>
            </a:r>
            <a:r>
              <a:rPr lang="en-US" dirty="0" smtClean="0"/>
              <a:t> series of events.</a:t>
            </a:r>
          </a:p>
          <a:p>
            <a:r>
              <a:rPr lang="en-US" dirty="0" smtClean="0"/>
              <a:t>Notable authors: William Faulkner, Tennessee Williams, and Flannery O’Connor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0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913813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610476" cy="3670767"/>
          </a:xfrm>
        </p:spPr>
        <p:txBody>
          <a:bodyPr>
            <a:normAutofit/>
          </a:bodyPr>
          <a:lstStyle/>
          <a:p>
            <a:r>
              <a:rPr lang="en-US" dirty="0" smtClean="0"/>
              <a:t>There are many different literary movements and not everyone agrees on what qualifies a movement.</a:t>
            </a:r>
          </a:p>
          <a:p>
            <a:r>
              <a:rPr lang="en-US" dirty="0" smtClean="0"/>
              <a:t>There are also arguments as to where certain pieces of literature fit into the grand scheme of things. </a:t>
            </a:r>
          </a:p>
          <a:p>
            <a:r>
              <a:rPr lang="en-US" dirty="0" smtClean="0"/>
              <a:t>We will look at several movements here along with information about some of the smaller movements.</a:t>
            </a:r>
          </a:p>
        </p:txBody>
      </p:sp>
      <p:pic>
        <p:nvPicPr>
          <p:cNvPr id="3" name="Picture 2" descr="literature-histor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611717"/>
            <a:ext cx="6477000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3813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Pluralism – late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3657600"/>
          </a:xfrm>
        </p:spPr>
        <p:txBody>
          <a:bodyPr/>
          <a:lstStyle/>
          <a:p>
            <a:r>
              <a:rPr lang="en-US" b="1" u="sng" dirty="0" smtClean="0"/>
              <a:t>Realization</a:t>
            </a:r>
            <a:r>
              <a:rPr lang="en-US" dirty="0" smtClean="0"/>
              <a:t> that literature does not only come from dead white guys.</a:t>
            </a:r>
          </a:p>
          <a:p>
            <a:r>
              <a:rPr lang="en-US" dirty="0" smtClean="0"/>
              <a:t>The idea of </a:t>
            </a:r>
            <a:r>
              <a:rPr lang="en-US" b="1" u="sng" dirty="0" smtClean="0"/>
              <a:t>diversity</a:t>
            </a:r>
            <a:r>
              <a:rPr lang="en-US" dirty="0" smtClean="0"/>
              <a:t> and acceptance drives this movement.</a:t>
            </a:r>
          </a:p>
          <a:p>
            <a:r>
              <a:rPr lang="en-US" dirty="0" smtClean="0"/>
              <a:t>Authors address </a:t>
            </a:r>
            <a:r>
              <a:rPr lang="en-US" b="1" u="sng" dirty="0" smtClean="0"/>
              <a:t>universal themes </a:t>
            </a:r>
            <a:r>
              <a:rPr lang="en-US" dirty="0" smtClean="0"/>
              <a:t>seen through the eyes of their culture.</a:t>
            </a:r>
          </a:p>
          <a:p>
            <a:r>
              <a:rPr lang="en-US" dirty="0" smtClean="0"/>
              <a:t>Authors include: </a:t>
            </a:r>
          </a:p>
          <a:p>
            <a:pPr marL="0" indent="0">
              <a:buNone/>
            </a:pPr>
            <a:r>
              <a:rPr lang="en-US" dirty="0" smtClean="0"/>
              <a:t>Amy Tan, Alice Walker, Sandra Cisneros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Magical Realism – late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648200" y="1600201"/>
            <a:ext cx="41910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u="sng" dirty="0" smtClean="0"/>
              <a:t>juxtaposition</a:t>
            </a:r>
            <a:r>
              <a:rPr lang="en-US" dirty="0" smtClean="0"/>
              <a:t> of the ordinary with </a:t>
            </a:r>
            <a:r>
              <a:rPr lang="en-US" b="1" u="sng" dirty="0" smtClean="0"/>
              <a:t>magical</a:t>
            </a:r>
            <a:r>
              <a:rPr lang="en-US" dirty="0" smtClean="0"/>
              <a:t> elements</a:t>
            </a:r>
          </a:p>
          <a:p>
            <a:r>
              <a:rPr lang="en-US" b="1" u="sng" dirty="0" smtClean="0"/>
              <a:t>Fantastic</a:t>
            </a:r>
            <a:r>
              <a:rPr lang="en-US" dirty="0" smtClean="0"/>
              <a:t> elements are interwoven into </a:t>
            </a:r>
            <a:r>
              <a:rPr lang="en-US" b="1" u="sng" dirty="0" smtClean="0"/>
              <a:t>realistic</a:t>
            </a:r>
            <a:r>
              <a:rPr lang="en-US" dirty="0" smtClean="0"/>
              <a:t> fiction.</a:t>
            </a:r>
          </a:p>
          <a:p>
            <a:r>
              <a:rPr lang="en-US" dirty="0" smtClean="0"/>
              <a:t>Authors include:</a:t>
            </a:r>
          </a:p>
          <a:p>
            <a:pPr marL="0" indent="0">
              <a:buNone/>
            </a:pPr>
            <a:r>
              <a:rPr lang="en-US" dirty="0" smtClean="0"/>
              <a:t> Toni Morrison, Alice </a:t>
            </a:r>
            <a:r>
              <a:rPr lang="en-US" dirty="0" err="1" smtClean="0"/>
              <a:t>Sebold</a:t>
            </a:r>
            <a:r>
              <a:rPr lang="en-US" dirty="0" smtClean="0"/>
              <a:t>, Ally </a:t>
            </a:r>
            <a:r>
              <a:rPr lang="en-US" dirty="0" err="1" smtClean="0"/>
              <a:t>Condie</a:t>
            </a:r>
            <a:r>
              <a:rPr lang="en-US" dirty="0" smtClean="0"/>
              <a:t>, and Suzanne Collins</a:t>
            </a:r>
          </a:p>
          <a:p>
            <a:r>
              <a:rPr lang="en-US" dirty="0" smtClean="0"/>
              <a:t>Yes, if J.K. Rowling were American Harry Potter would fit into this movement as well</a:t>
            </a:r>
          </a:p>
        </p:txBody>
      </p:sp>
      <p:pic>
        <p:nvPicPr>
          <p:cNvPr id="3" name="Picture 2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9800"/>
            <a:ext cx="32385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3813" cy="914400"/>
          </a:xfrm>
        </p:spPr>
        <p:txBody>
          <a:bodyPr/>
          <a:lstStyle/>
          <a:p>
            <a:r>
              <a:rPr lang="en-US" dirty="0" smtClean="0"/>
              <a:t>One more review…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610476" cy="36707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Which movement do you like the most?</a:t>
            </a:r>
          </a:p>
          <a:p>
            <a:r>
              <a:rPr lang="en-US" dirty="0" smtClean="0"/>
              <a:t>Is there a movement you would like to learn more about?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65" y="457200"/>
            <a:ext cx="8913813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Native American Lit 1490-1700’s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10476" cy="36707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movement is based on </a:t>
            </a:r>
            <a:r>
              <a:rPr lang="en-US" b="1" dirty="0" smtClean="0"/>
              <a:t>oral tradition</a:t>
            </a:r>
            <a:r>
              <a:rPr lang="en-US" dirty="0" smtClean="0"/>
              <a:t> – which can give us a hint as to why there is very little written material in comparison to other movements.</a:t>
            </a:r>
          </a:p>
          <a:p>
            <a:r>
              <a:rPr lang="en-US" dirty="0" smtClean="0"/>
              <a:t>Native American stories, fables, tales, </a:t>
            </a:r>
            <a:r>
              <a:rPr lang="en-US" dirty="0" smtClean="0"/>
              <a:t>myths, </a:t>
            </a:r>
            <a:r>
              <a:rPr lang="en-US" dirty="0" smtClean="0"/>
              <a:t>and chants were </a:t>
            </a:r>
            <a:r>
              <a:rPr lang="en-US" b="1" dirty="0" smtClean="0"/>
              <a:t>written down later </a:t>
            </a:r>
            <a:r>
              <a:rPr lang="en-US" dirty="0" smtClean="0"/>
              <a:t>for preservation, not because that was typical for Native Americans of the time. </a:t>
            </a:r>
          </a:p>
          <a:p>
            <a:r>
              <a:rPr lang="en-US" b="1" dirty="0" err="1" smtClean="0"/>
              <a:t>Orature</a:t>
            </a:r>
            <a:r>
              <a:rPr lang="en-US" dirty="0" smtClean="0"/>
              <a:t>- the preservation of oral tradition did not become a course of academic study for a long time.</a:t>
            </a:r>
          </a:p>
          <a:p>
            <a:r>
              <a:rPr lang="en-US" b="1" dirty="0" smtClean="0"/>
              <a:t>Nature</a:t>
            </a:r>
            <a:r>
              <a:rPr lang="en-US" dirty="0" smtClean="0"/>
              <a:t> and </a:t>
            </a:r>
            <a:r>
              <a:rPr lang="en-US" b="1" dirty="0" smtClean="0"/>
              <a:t>elements of nature </a:t>
            </a:r>
            <a:r>
              <a:rPr lang="en-US" dirty="0" smtClean="0"/>
              <a:t>are the most common aspect of Native American writings.</a:t>
            </a:r>
          </a:p>
        </p:txBody>
      </p:sp>
      <p:pic>
        <p:nvPicPr>
          <p:cNvPr id="3" name="Picture 2" descr="slidesho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562600"/>
            <a:ext cx="83820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913813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Early Settlers 1500’s – 1670’s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37306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group of writings are from </a:t>
            </a:r>
            <a:r>
              <a:rPr lang="en-US" b="1" dirty="0" smtClean="0"/>
              <a:t>immigrants</a:t>
            </a:r>
            <a:r>
              <a:rPr lang="en-US" dirty="0" smtClean="0"/>
              <a:t> who were coming to America to settle a new land. </a:t>
            </a:r>
          </a:p>
          <a:p>
            <a:r>
              <a:rPr lang="en-US" dirty="0" smtClean="0"/>
              <a:t>Most of the early settler literature is comprised of </a:t>
            </a:r>
            <a:r>
              <a:rPr lang="en-US" b="1" dirty="0" smtClean="0"/>
              <a:t>letters</a:t>
            </a:r>
            <a:r>
              <a:rPr lang="en-US" dirty="0" smtClean="0"/>
              <a:t>, </a:t>
            </a:r>
            <a:r>
              <a:rPr lang="en-US" b="1" dirty="0" smtClean="0"/>
              <a:t>diaries</a:t>
            </a:r>
            <a:r>
              <a:rPr lang="en-US" dirty="0" smtClean="0"/>
              <a:t>, </a:t>
            </a:r>
            <a:r>
              <a:rPr lang="en-US" b="1" dirty="0" smtClean="0"/>
              <a:t>journals,</a:t>
            </a:r>
            <a:r>
              <a:rPr lang="en-US" dirty="0" smtClean="0"/>
              <a:t> and </a:t>
            </a:r>
            <a:r>
              <a:rPr lang="en-US" b="1" dirty="0" smtClean="0"/>
              <a:t>histories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accuracy</a:t>
            </a:r>
            <a:r>
              <a:rPr lang="en-US" dirty="0" smtClean="0"/>
              <a:t> of these writings is often called in to question.</a:t>
            </a:r>
          </a:p>
          <a:p>
            <a:r>
              <a:rPr lang="en-US" dirty="0" smtClean="0"/>
              <a:t>Authors include:</a:t>
            </a:r>
          </a:p>
          <a:p>
            <a:pPr marL="0" indent="0">
              <a:buNone/>
            </a:pPr>
            <a:r>
              <a:rPr lang="en-US" dirty="0" smtClean="0"/>
              <a:t>Christopher Columbus, John Smith, Lewis &amp; Clark, and William Bradford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13813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Puritanism 1620-1790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4676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Written by those who were leaving Europe to find </a:t>
            </a:r>
            <a:r>
              <a:rPr lang="en-US" b="1" dirty="0" smtClean="0"/>
              <a:t>religious</a:t>
            </a:r>
            <a:r>
              <a:rPr lang="en-US" dirty="0" smtClean="0"/>
              <a:t> freedom. </a:t>
            </a:r>
          </a:p>
          <a:p>
            <a:r>
              <a:rPr lang="en-US" dirty="0" smtClean="0"/>
              <a:t>This society was dominated by </a:t>
            </a:r>
            <a:r>
              <a:rPr lang="en-US" b="1" dirty="0" smtClean="0"/>
              <a:t>rules</a:t>
            </a:r>
            <a:r>
              <a:rPr lang="en-US" dirty="0" smtClean="0"/>
              <a:t> and a fear of </a:t>
            </a:r>
            <a:r>
              <a:rPr lang="en-US" b="1" dirty="0" smtClean="0"/>
              <a:t>sin</a:t>
            </a:r>
            <a:r>
              <a:rPr lang="en-US" dirty="0" smtClean="0"/>
              <a:t>, in addition to the eternity of hell. </a:t>
            </a:r>
          </a:p>
          <a:p>
            <a:r>
              <a:rPr lang="en-US" dirty="0" smtClean="0"/>
              <a:t>Literature from this period is typically in the form of </a:t>
            </a:r>
            <a:r>
              <a:rPr lang="en-US" b="1" dirty="0" smtClean="0"/>
              <a:t>sermons</a:t>
            </a:r>
            <a:r>
              <a:rPr lang="en-US" dirty="0" smtClean="0"/>
              <a:t>, </a:t>
            </a:r>
            <a:r>
              <a:rPr lang="en-US" b="1" dirty="0" smtClean="0"/>
              <a:t>poetry</a:t>
            </a:r>
            <a:r>
              <a:rPr lang="en-US" dirty="0" smtClean="0"/>
              <a:t>, </a:t>
            </a:r>
            <a:r>
              <a:rPr lang="en-US" b="1" dirty="0" smtClean="0"/>
              <a:t>diaries</a:t>
            </a:r>
            <a:r>
              <a:rPr lang="en-US" dirty="0" smtClean="0"/>
              <a:t>, and moral based stories</a:t>
            </a:r>
          </a:p>
          <a:p>
            <a:r>
              <a:rPr lang="en-US" dirty="0" smtClean="0"/>
              <a:t>Authors from this period include: </a:t>
            </a:r>
          </a:p>
          <a:p>
            <a:pPr marL="0" indent="0">
              <a:buNone/>
            </a:pPr>
            <a:r>
              <a:rPr lang="en-US" dirty="0" smtClean="0"/>
              <a:t>Anne Bradstreet, Edward </a:t>
            </a:r>
            <a:r>
              <a:rPr lang="en-US" dirty="0" smtClean="0"/>
              <a:t>Taylor, </a:t>
            </a:r>
            <a:r>
              <a:rPr lang="en-US" dirty="0" smtClean="0"/>
              <a:t>and Jonathon Edwards</a:t>
            </a:r>
          </a:p>
        </p:txBody>
      </p:sp>
      <p:pic>
        <p:nvPicPr>
          <p:cNvPr id="6" name="Picture 5" descr="ResurgenceTemplate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52400"/>
            <a:ext cx="2286000" cy="127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American Enlightenment 1750-1800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648200"/>
          </a:xfrm>
        </p:spPr>
        <p:txBody>
          <a:bodyPr/>
          <a:lstStyle/>
          <a:p>
            <a:r>
              <a:rPr lang="en-US" sz="2000" dirty="0" smtClean="0"/>
              <a:t>Also known as </a:t>
            </a:r>
            <a:r>
              <a:rPr lang="en-US" sz="2000" b="1" dirty="0" smtClean="0"/>
              <a:t>Rationalism/Classicism</a:t>
            </a:r>
            <a:r>
              <a:rPr lang="en-US" sz="2000" dirty="0" smtClean="0"/>
              <a:t> &amp; </a:t>
            </a:r>
            <a:r>
              <a:rPr lang="en-US" sz="2000" b="1" dirty="0" smtClean="0"/>
              <a:t>The Age of Reason</a:t>
            </a:r>
          </a:p>
          <a:p>
            <a:r>
              <a:rPr lang="en-US" sz="2000" dirty="0" smtClean="0"/>
              <a:t>Best known for </a:t>
            </a:r>
            <a:r>
              <a:rPr lang="en-US" sz="2000" b="1" dirty="0" smtClean="0"/>
              <a:t>political</a:t>
            </a:r>
            <a:r>
              <a:rPr lang="en-US" sz="2000" dirty="0" smtClean="0"/>
              <a:t> and </a:t>
            </a:r>
            <a:r>
              <a:rPr lang="en-US" sz="2000" b="1" dirty="0" smtClean="0"/>
              <a:t>philosophical</a:t>
            </a:r>
            <a:r>
              <a:rPr lang="en-US" sz="2000" dirty="0" smtClean="0"/>
              <a:t> writings focusing on </a:t>
            </a:r>
            <a:r>
              <a:rPr lang="en-US" sz="2000" b="1" dirty="0" smtClean="0"/>
              <a:t>reason</a:t>
            </a:r>
            <a:r>
              <a:rPr lang="en-US" sz="2000" dirty="0" smtClean="0"/>
              <a:t> and common sense.</a:t>
            </a:r>
          </a:p>
          <a:p>
            <a:r>
              <a:rPr lang="en-US" sz="2000" dirty="0" smtClean="0"/>
              <a:t>These writings contributed, in part, to the </a:t>
            </a:r>
            <a:r>
              <a:rPr lang="en-US" sz="2000" b="1" dirty="0" smtClean="0"/>
              <a:t>American Revolution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Authors of this period include:</a:t>
            </a:r>
          </a:p>
          <a:p>
            <a:pPr marL="0" indent="0">
              <a:buNone/>
            </a:pPr>
            <a:r>
              <a:rPr lang="en-US" sz="2000" dirty="0" smtClean="0"/>
              <a:t> Benjamin Franklin, Thomas Jefferson, Thomas Paine, Patrick </a:t>
            </a:r>
            <a:r>
              <a:rPr lang="en-US" sz="2000" dirty="0" smtClean="0"/>
              <a:t>Henry, </a:t>
            </a:r>
            <a:r>
              <a:rPr lang="en-US" sz="2000" dirty="0" smtClean="0"/>
              <a:t>and </a:t>
            </a:r>
            <a:r>
              <a:rPr lang="en-US" sz="2000" dirty="0" err="1" smtClean="0"/>
              <a:t>Phillis</a:t>
            </a:r>
            <a:r>
              <a:rPr lang="en-US" sz="2000" dirty="0" smtClean="0"/>
              <a:t> </a:t>
            </a:r>
            <a:r>
              <a:rPr lang="en-US" sz="2000" dirty="0" err="1" smtClean="0"/>
              <a:t>Wheatly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Here is a quick review of the literary periods so far...</a:t>
            </a:r>
            <a:endParaRPr lang="en-US" dirty="0" smtClean="0"/>
          </a:p>
          <a:p>
            <a:pPr lvl="1"/>
            <a:r>
              <a:rPr lang="en-US" dirty="0" smtClean="0"/>
              <a:t>Native American Literature</a:t>
            </a:r>
          </a:p>
          <a:p>
            <a:pPr lvl="1"/>
            <a:r>
              <a:rPr lang="en-US" dirty="0" smtClean="0"/>
              <a:t>Early Settlers</a:t>
            </a:r>
          </a:p>
          <a:p>
            <a:pPr lvl="1"/>
            <a:r>
              <a:rPr lang="en-US" dirty="0" smtClean="0"/>
              <a:t>Puritanism</a:t>
            </a:r>
          </a:p>
          <a:p>
            <a:pPr lvl="1"/>
            <a:r>
              <a:rPr lang="en-US" dirty="0" smtClean="0"/>
              <a:t>American Enlightenment</a:t>
            </a:r>
          </a:p>
          <a:p>
            <a:r>
              <a:rPr lang="en-US" dirty="0" smtClean="0"/>
              <a:t>So, what comes next?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Romanticism 1820-1860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228600" y="2514600"/>
            <a:ext cx="8534400" cy="36707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continuation</a:t>
            </a:r>
            <a:r>
              <a:rPr lang="en-US" dirty="0" smtClean="0"/>
              <a:t> of the same movement in Europe</a:t>
            </a:r>
          </a:p>
          <a:p>
            <a:r>
              <a:rPr lang="en-US" dirty="0" smtClean="0"/>
              <a:t>Authors focused on </a:t>
            </a:r>
            <a:r>
              <a:rPr lang="en-US" b="1" dirty="0" smtClean="0"/>
              <a:t>individualism</a:t>
            </a:r>
            <a:r>
              <a:rPr lang="en-US" dirty="0" smtClean="0"/>
              <a:t>, </a:t>
            </a:r>
            <a:r>
              <a:rPr lang="en-US" b="1" dirty="0" smtClean="0"/>
              <a:t>idealism</a:t>
            </a:r>
            <a:r>
              <a:rPr lang="en-US" dirty="0" smtClean="0"/>
              <a:t>, </a:t>
            </a:r>
            <a:r>
              <a:rPr lang="en-US" b="1" dirty="0" smtClean="0"/>
              <a:t>imagination</a:t>
            </a:r>
            <a:r>
              <a:rPr lang="en-US" dirty="0" smtClean="0"/>
              <a:t>, &amp; </a:t>
            </a:r>
            <a:r>
              <a:rPr lang="en-US" b="1" dirty="0" smtClean="0"/>
              <a:t>nature</a:t>
            </a:r>
          </a:p>
          <a:p>
            <a:r>
              <a:rPr lang="en-US" dirty="0" smtClean="0"/>
              <a:t>Often set their works in </a:t>
            </a:r>
            <a:r>
              <a:rPr lang="en-US" b="1" dirty="0" smtClean="0"/>
              <a:t>distant times </a:t>
            </a:r>
            <a:r>
              <a:rPr lang="en-US" dirty="0" smtClean="0"/>
              <a:t>or places</a:t>
            </a:r>
          </a:p>
          <a:p>
            <a:r>
              <a:rPr lang="en-US" dirty="0" smtClean="0"/>
              <a:t>This is the first movement to really produce a body of work that embodied the </a:t>
            </a:r>
            <a:r>
              <a:rPr lang="en-US" b="1" dirty="0" smtClean="0"/>
              <a:t>idea of America </a:t>
            </a:r>
            <a:r>
              <a:rPr lang="en-US" dirty="0" smtClean="0"/>
              <a:t>while </a:t>
            </a:r>
            <a:r>
              <a:rPr lang="en-US" b="1" dirty="0" smtClean="0"/>
              <a:t>rebelling</a:t>
            </a:r>
            <a:r>
              <a:rPr lang="en-US" dirty="0" smtClean="0"/>
              <a:t> against the </a:t>
            </a:r>
            <a:r>
              <a:rPr lang="en-US" b="1" dirty="0" smtClean="0"/>
              <a:t>Classicism</a:t>
            </a:r>
            <a:r>
              <a:rPr lang="en-US" dirty="0" smtClean="0"/>
              <a:t> movement</a:t>
            </a:r>
          </a:p>
          <a:p>
            <a:r>
              <a:rPr lang="en-US" dirty="0" smtClean="0"/>
              <a:t>Not surprisingly, this is </a:t>
            </a:r>
            <a:r>
              <a:rPr lang="en-US" b="1" dirty="0" smtClean="0"/>
              <a:t>the largest body of work </a:t>
            </a:r>
            <a:r>
              <a:rPr lang="en-US" dirty="0" smtClean="0"/>
              <a:t>to this point in history and one that we spend a lot of time studying in school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13813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Romanticism part 2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419600" y="1447800"/>
            <a:ext cx="434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Authors often associated with this movement include: </a:t>
            </a:r>
          </a:p>
          <a:p>
            <a:pPr marL="0" indent="0">
              <a:buNone/>
            </a:pPr>
            <a:r>
              <a:rPr lang="en-US" dirty="0" smtClean="0"/>
              <a:t>Edgar Allen Poe, Nathaniel Hawthorne, James </a:t>
            </a:r>
            <a:r>
              <a:rPr lang="en-US" dirty="0" err="1" smtClean="0"/>
              <a:t>Fenimore</a:t>
            </a:r>
            <a:r>
              <a:rPr lang="en-US" dirty="0" smtClean="0"/>
              <a:t> Cooper, Washington Irving, and Herman Melville</a:t>
            </a:r>
          </a:p>
          <a:p>
            <a:r>
              <a:rPr lang="en-US" dirty="0" smtClean="0"/>
              <a:t>This movement contains several </a:t>
            </a:r>
            <a:r>
              <a:rPr lang="en-US" b="1" dirty="0" smtClean="0"/>
              <a:t>other movements </a:t>
            </a:r>
            <a:r>
              <a:rPr lang="en-US" dirty="0" smtClean="0"/>
              <a:t>(not confusing at all, is it?) </a:t>
            </a:r>
            <a:r>
              <a:rPr lang="en-US" dirty="0"/>
              <a:t>For example, </a:t>
            </a:r>
            <a:r>
              <a:rPr lang="en-US" b="1" dirty="0" smtClean="0"/>
              <a:t>Dark</a:t>
            </a:r>
            <a:r>
              <a:rPr lang="en-US" dirty="0" smtClean="0"/>
              <a:t> Romanticism </a:t>
            </a:r>
            <a:r>
              <a:rPr lang="en-US" dirty="0"/>
              <a:t>or American </a:t>
            </a:r>
            <a:r>
              <a:rPr lang="en-US" b="1" dirty="0" smtClean="0"/>
              <a:t>Gothic</a:t>
            </a:r>
            <a:r>
              <a:rPr lang="en-US" dirty="0" smtClean="0"/>
              <a:t> put </a:t>
            </a:r>
            <a:r>
              <a:rPr lang="en-US" dirty="0"/>
              <a:t>a dark spin on romanticism. </a:t>
            </a:r>
          </a:p>
          <a:p>
            <a:endParaRPr lang="en-US" dirty="0" smtClean="0"/>
          </a:p>
        </p:txBody>
      </p:sp>
      <p:pic>
        <p:nvPicPr>
          <p:cNvPr id="7" name="Picture 6" descr="78f3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0"/>
            <a:ext cx="3927466" cy="2615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879</TotalTime>
  <Words>1354</Words>
  <Application>Microsoft Macintosh PowerPoint</Application>
  <PresentationFormat>On-screen Show (4:3)</PresentationFormat>
  <Paragraphs>121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Perception</vt:lpstr>
      <vt:lpstr>Literary Movements in  American Literature</vt:lpstr>
      <vt:lpstr>Overview</vt:lpstr>
      <vt:lpstr>Native American Lit 1490-1700’s</vt:lpstr>
      <vt:lpstr>Early Settlers 1500’s – 1670’s</vt:lpstr>
      <vt:lpstr>Puritanism 1620-1790</vt:lpstr>
      <vt:lpstr>American Enlightenment 1750-1800</vt:lpstr>
      <vt:lpstr>Review</vt:lpstr>
      <vt:lpstr>Romanticism 1820-1860</vt:lpstr>
      <vt:lpstr>Romanticism part 2</vt:lpstr>
      <vt:lpstr>FIRESIDE POETS – MID 19TH CENTURY</vt:lpstr>
      <vt:lpstr>Transcendentalism 1830-1850</vt:lpstr>
      <vt:lpstr>Realism and Regionalism 1860-1914</vt:lpstr>
      <vt:lpstr>Naturalism – late 1800’s – early 1900’s</vt:lpstr>
      <vt:lpstr>Modernism 1914 – 1945 “The Lost Generation”</vt:lpstr>
      <vt:lpstr>Harlem Renaissance 1920-1930</vt:lpstr>
      <vt:lpstr>Beat Movement – 1950s</vt:lpstr>
      <vt:lpstr>Post-modernism 1950 - on</vt:lpstr>
      <vt:lpstr>Contemporary 1970’s - on</vt:lpstr>
      <vt:lpstr>Southern Gothic (1930-1940)</vt:lpstr>
      <vt:lpstr>Pluralism – late 20th century</vt:lpstr>
      <vt:lpstr>Magical Realism – late 20th century</vt:lpstr>
      <vt:lpstr>One more review…</vt:lpstr>
    </vt:vector>
  </TitlesOfParts>
  <Company>BCSC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Movements in American Literature</dc:title>
  <dc:creator>Culp</dc:creator>
  <cp:lastModifiedBy>Kaylie Fougerousse</cp:lastModifiedBy>
  <cp:revision>49</cp:revision>
  <dcterms:created xsi:type="dcterms:W3CDTF">2013-01-07T01:10:37Z</dcterms:created>
  <dcterms:modified xsi:type="dcterms:W3CDTF">2015-01-22T15:38:41Z</dcterms:modified>
</cp:coreProperties>
</file>