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7" r:id="rId4"/>
    <p:sldId id="258" r:id="rId5"/>
    <p:sldId id="278" r:id="rId6"/>
    <p:sldId id="259" r:id="rId7"/>
    <p:sldId id="279" r:id="rId8"/>
    <p:sldId id="260" r:id="rId9"/>
    <p:sldId id="280" r:id="rId10"/>
    <p:sldId id="261" r:id="rId11"/>
    <p:sldId id="281" r:id="rId12"/>
    <p:sldId id="262" r:id="rId13"/>
    <p:sldId id="282" r:id="rId14"/>
    <p:sldId id="263" r:id="rId15"/>
    <p:sldId id="283" r:id="rId16"/>
    <p:sldId id="264" r:id="rId17"/>
    <p:sldId id="284" r:id="rId18"/>
    <p:sldId id="265" r:id="rId19"/>
    <p:sldId id="285" r:id="rId20"/>
    <p:sldId id="266" r:id="rId21"/>
    <p:sldId id="286" r:id="rId22"/>
    <p:sldId id="267" r:id="rId23"/>
    <p:sldId id="288" r:id="rId24"/>
    <p:sldId id="268" r:id="rId25"/>
    <p:sldId id="287" r:id="rId26"/>
    <p:sldId id="269" r:id="rId27"/>
    <p:sldId id="289" r:id="rId28"/>
    <p:sldId id="270" r:id="rId29"/>
    <p:sldId id="290" r:id="rId30"/>
    <p:sldId id="271" r:id="rId31"/>
    <p:sldId id="291" r:id="rId32"/>
    <p:sldId id="292" r:id="rId33"/>
    <p:sldId id="272" r:id="rId34"/>
    <p:sldId id="273" r:id="rId35"/>
    <p:sldId id="293" r:id="rId36"/>
    <p:sldId id="274" r:id="rId37"/>
    <p:sldId id="294" r:id="rId38"/>
    <p:sldId id="275" r:id="rId39"/>
    <p:sldId id="295" r:id="rId40"/>
    <p:sldId id="276"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684"/>
  </p:normalViewPr>
  <p:slideViewPr>
    <p:cSldViewPr snapToGrid="0" snapToObjects="1">
      <p:cViewPr varScale="1">
        <p:scale>
          <a:sx n="98" d="100"/>
          <a:sy n="98" d="100"/>
        </p:scale>
        <p:origin x="5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4A6734C-E115-4BC5-9FB0-F9BF6FABFDA0}" type="datetimeFigureOut">
              <a:rPr lang="en-US" smtClean="0"/>
              <a:t>5/5/18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739C4FB-7D33-419B-8833-D1372BFD11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5/5/18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5/5/18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5/5/18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5/5/18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A6734C-E115-4BC5-9FB0-F9BF6FABFDA0}" type="datetimeFigureOut">
              <a:rPr lang="en-US" smtClean="0"/>
              <a:t>5/5/18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4A6734C-E115-4BC5-9FB0-F9BF6FABFDA0}" type="datetimeFigureOut">
              <a:rPr lang="en-US" smtClean="0"/>
              <a:t>5/5/18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A4A6734C-E115-4BC5-9FB0-F9BF6FABFDA0}" type="datetimeFigureOut">
              <a:rPr lang="en-US" smtClean="0"/>
              <a:t>5/5/18</a:t>
            </a:fld>
            <a:endParaRPr lang="en-US"/>
          </a:p>
        </p:txBody>
      </p:sp>
      <p:sp>
        <p:nvSpPr>
          <p:cNvPr id="8" name="Slide Number Placeholder 7"/>
          <p:cNvSpPr>
            <a:spLocks noGrp="1"/>
          </p:cNvSpPr>
          <p:nvPr>
            <p:ph type="sldNum" sz="quarter" idx="11"/>
          </p:nvPr>
        </p:nvSpPr>
        <p:spPr/>
        <p:txBody>
          <a:bodyPr/>
          <a:lstStyle/>
          <a:p>
            <a:fld id="{D739C4FB-7D33-419B-8833-D1372BFD11C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5/5/18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4A6734C-E115-4BC5-9FB0-F9BF6FABFDA0}" type="datetimeFigureOut">
              <a:rPr lang="en-US" smtClean="0"/>
              <a:t>5/5/18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4A6734C-E115-4BC5-9FB0-F9BF6FABFDA0}" type="datetimeFigureOut">
              <a:rPr lang="en-US" smtClean="0"/>
              <a:t>5/5/18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4A6734C-E115-4BC5-9FB0-F9BF6FABFDA0}" type="datetimeFigureOut">
              <a:rPr lang="en-US" smtClean="0"/>
              <a:t>5/5/18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739C4FB-7D33-419B-8833-D1372BFD11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21063"/>
            <a:ext cx="7708082" cy="2301240"/>
          </a:xfrm>
        </p:spPr>
        <p:txBody>
          <a:bodyPr>
            <a:noAutofit/>
          </a:bodyPr>
          <a:lstStyle/>
          <a:p>
            <a:pPr algn="ctr"/>
            <a:r>
              <a:rPr lang="en-US" sz="6600" dirty="0"/>
              <a:t>Literary Devices </a:t>
            </a:r>
            <a:br>
              <a:rPr lang="en-US" sz="6600" dirty="0"/>
            </a:br>
            <a:r>
              <a:rPr lang="en-US" sz="6600" dirty="0"/>
              <a:t>Terms 1-20</a:t>
            </a:r>
          </a:p>
        </p:txBody>
      </p:sp>
      <p:sp>
        <p:nvSpPr>
          <p:cNvPr id="3" name="Subtitle 2"/>
          <p:cNvSpPr>
            <a:spLocks noGrp="1"/>
          </p:cNvSpPr>
          <p:nvPr>
            <p:ph type="subTitle" idx="1"/>
          </p:nvPr>
        </p:nvSpPr>
        <p:spPr>
          <a:xfrm>
            <a:off x="1024651" y="3460120"/>
            <a:ext cx="6480048" cy="1752600"/>
          </a:xfrm>
        </p:spPr>
        <p:txBody>
          <a:bodyPr>
            <a:normAutofit/>
          </a:bodyPr>
          <a:lstStyle/>
          <a:p>
            <a:r>
              <a:rPr lang="en-US" sz="7200" dirty="0"/>
              <a:t>English &amp; Such</a:t>
            </a:r>
          </a:p>
        </p:txBody>
      </p:sp>
    </p:spTree>
    <p:extLst>
      <p:ext uri="{BB962C8B-B14F-4D97-AF65-F5344CB8AC3E}">
        <p14:creationId xmlns:p14="http://schemas.microsoft.com/office/powerpoint/2010/main" val="3882017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Atmosphere</a:t>
            </a:r>
          </a:p>
        </p:txBody>
      </p:sp>
      <p:sp>
        <p:nvSpPr>
          <p:cNvPr id="3" name="Content Placeholder 2"/>
          <p:cNvSpPr>
            <a:spLocks noGrp="1"/>
          </p:cNvSpPr>
          <p:nvPr>
            <p:ph idx="1"/>
          </p:nvPr>
        </p:nvSpPr>
        <p:spPr/>
        <p:txBody>
          <a:bodyPr/>
          <a:lstStyle/>
          <a:p>
            <a:r>
              <a:rPr lang="en-US" dirty="0"/>
              <a:t>The emotional mood created by the </a:t>
            </a:r>
            <a:r>
              <a:rPr lang="en-US" u="sng" dirty="0"/>
              <a:t>text</a:t>
            </a:r>
          </a:p>
          <a:p>
            <a:endParaRPr lang="en-US" u="sng" dirty="0"/>
          </a:p>
          <a:p>
            <a:r>
              <a:rPr lang="en-US" dirty="0"/>
              <a:t>“The Scarlet Ibis” by James Hurst created a somber and melancholy emotional mood.</a:t>
            </a:r>
          </a:p>
        </p:txBody>
      </p:sp>
    </p:spTree>
    <p:extLst>
      <p:ext uri="{BB962C8B-B14F-4D97-AF65-F5344CB8AC3E}">
        <p14:creationId xmlns:p14="http://schemas.microsoft.com/office/powerpoint/2010/main" val="152788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Atmosphere</a:t>
            </a:r>
          </a:p>
        </p:txBody>
      </p:sp>
      <p:pic>
        <p:nvPicPr>
          <p:cNvPr id="4" name="Picture 3" descr="ibi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8507" y="1988982"/>
            <a:ext cx="5327927" cy="3645974"/>
          </a:xfrm>
          <a:prstGeom prst="rect">
            <a:avLst/>
          </a:prstGeom>
        </p:spPr>
      </p:pic>
    </p:spTree>
    <p:extLst>
      <p:ext uri="{BB962C8B-B14F-4D97-AF65-F5344CB8AC3E}">
        <p14:creationId xmlns:p14="http://schemas.microsoft.com/office/powerpoint/2010/main" val="152710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Apostrophe</a:t>
            </a:r>
          </a:p>
        </p:txBody>
      </p:sp>
      <p:sp>
        <p:nvSpPr>
          <p:cNvPr id="3" name="Content Placeholder 2"/>
          <p:cNvSpPr>
            <a:spLocks noGrp="1"/>
          </p:cNvSpPr>
          <p:nvPr>
            <p:ph idx="1"/>
          </p:nvPr>
        </p:nvSpPr>
        <p:spPr/>
        <p:txBody>
          <a:bodyPr/>
          <a:lstStyle/>
          <a:p>
            <a:r>
              <a:rPr lang="en-US" dirty="0"/>
              <a:t>Used when speaking to someone dead, imaginary, or not present as if they will respond</a:t>
            </a:r>
          </a:p>
          <a:p>
            <a:endParaRPr lang="en-US" dirty="0"/>
          </a:p>
          <a:p>
            <a:r>
              <a:rPr lang="en-US" dirty="0"/>
              <a:t>When Simon and Garfunkel sing “Hello darkness, my old friend, I’ve come to talk to you again and when Juliet calls out to Romeo without knowing that he is there, an apostrophe is being used.</a:t>
            </a:r>
          </a:p>
        </p:txBody>
      </p:sp>
    </p:spTree>
    <p:extLst>
      <p:ext uri="{BB962C8B-B14F-4D97-AF65-F5344CB8AC3E}">
        <p14:creationId xmlns:p14="http://schemas.microsoft.com/office/powerpoint/2010/main" val="268543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Apostrophe</a:t>
            </a:r>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094" y="1916030"/>
            <a:ext cx="6537938" cy="3677590"/>
          </a:xfrm>
          <a:prstGeom prst="rect">
            <a:avLst/>
          </a:prstGeom>
        </p:spPr>
      </p:pic>
    </p:spTree>
    <p:extLst>
      <p:ext uri="{BB962C8B-B14F-4D97-AF65-F5344CB8AC3E}">
        <p14:creationId xmlns:p14="http://schemas.microsoft.com/office/powerpoint/2010/main" val="170916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Ballad</a:t>
            </a:r>
          </a:p>
        </p:txBody>
      </p:sp>
      <p:sp>
        <p:nvSpPr>
          <p:cNvPr id="3" name="Content Placeholder 2"/>
          <p:cNvSpPr>
            <a:spLocks noGrp="1"/>
          </p:cNvSpPr>
          <p:nvPr>
            <p:ph idx="1"/>
          </p:nvPr>
        </p:nvSpPr>
        <p:spPr/>
        <p:txBody>
          <a:bodyPr/>
          <a:lstStyle/>
          <a:p>
            <a:r>
              <a:rPr lang="en-US" dirty="0"/>
              <a:t>A poem that is meant to be sung</a:t>
            </a:r>
          </a:p>
          <a:p>
            <a:endParaRPr lang="en-US" dirty="0"/>
          </a:p>
          <a:p>
            <a:r>
              <a:rPr lang="en-US" dirty="0"/>
              <a:t>For example, “The Ballad of John and Yoko.” It was a poem that The Beatles turned into a song. </a:t>
            </a:r>
          </a:p>
        </p:txBody>
      </p:sp>
    </p:spTree>
    <p:extLst>
      <p:ext uri="{BB962C8B-B14F-4D97-AF65-F5344CB8AC3E}">
        <p14:creationId xmlns:p14="http://schemas.microsoft.com/office/powerpoint/2010/main" val="83968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Ballad</a:t>
            </a:r>
          </a:p>
        </p:txBody>
      </p:sp>
      <p:pic>
        <p:nvPicPr>
          <p:cNvPr id="4" name="Picture 3" descr="1149741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5164" y="1587364"/>
            <a:ext cx="4341734" cy="4341734"/>
          </a:xfrm>
          <a:prstGeom prst="rect">
            <a:avLst/>
          </a:prstGeom>
        </p:spPr>
      </p:pic>
    </p:spTree>
    <p:extLst>
      <p:ext uri="{BB962C8B-B14F-4D97-AF65-F5344CB8AC3E}">
        <p14:creationId xmlns:p14="http://schemas.microsoft.com/office/powerpoint/2010/main" val="209882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 Verse</a:t>
            </a:r>
          </a:p>
        </p:txBody>
      </p:sp>
      <p:sp>
        <p:nvSpPr>
          <p:cNvPr id="3" name="Content Placeholder 2"/>
          <p:cNvSpPr>
            <a:spLocks noGrp="1"/>
          </p:cNvSpPr>
          <p:nvPr>
            <p:ph idx="1"/>
          </p:nvPr>
        </p:nvSpPr>
        <p:spPr/>
        <p:txBody>
          <a:bodyPr/>
          <a:lstStyle/>
          <a:p>
            <a:r>
              <a:rPr lang="en-US" dirty="0"/>
              <a:t>A poetic form that involves the implementation of unrhymed iambic pentameter</a:t>
            </a:r>
          </a:p>
          <a:p>
            <a:endParaRPr lang="en-US" dirty="0"/>
          </a:p>
          <a:p>
            <a:r>
              <a:rPr lang="en-US" dirty="0"/>
              <a:t>For example, when Shakespeare stops rhyming in </a:t>
            </a:r>
            <a:r>
              <a:rPr lang="en-US" u="sng" dirty="0"/>
              <a:t>A Mid-Summer Night’s Dream</a:t>
            </a:r>
            <a:r>
              <a:rPr lang="en-US" dirty="0"/>
              <a:t>, he uses blank verse to emphasize the disorganization of the situation. </a:t>
            </a:r>
          </a:p>
        </p:txBody>
      </p:sp>
    </p:spTree>
    <p:extLst>
      <p:ext uri="{BB962C8B-B14F-4D97-AF65-F5344CB8AC3E}">
        <p14:creationId xmlns:p14="http://schemas.microsoft.com/office/powerpoint/2010/main" val="3508799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Blank Verse</a:t>
            </a:r>
          </a:p>
        </p:txBody>
      </p:sp>
      <p:pic>
        <p:nvPicPr>
          <p:cNvPr id="5" name="Picture 4" descr="blank-flag.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7053" y="1563848"/>
            <a:ext cx="3930631" cy="2597492"/>
          </a:xfrm>
          <a:prstGeom prst="rect">
            <a:avLst/>
          </a:prstGeom>
        </p:spPr>
      </p:pic>
      <p:pic>
        <p:nvPicPr>
          <p:cNvPr id="6" name="Picture 5" descr="Screen Shot 2016-04-18 at 8.5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248" y="4389055"/>
            <a:ext cx="3441700" cy="1498600"/>
          </a:xfrm>
          <a:prstGeom prst="rect">
            <a:avLst/>
          </a:prstGeom>
        </p:spPr>
      </p:pic>
    </p:spTree>
    <p:extLst>
      <p:ext uri="{BB962C8B-B14F-4D97-AF65-F5344CB8AC3E}">
        <p14:creationId xmlns:p14="http://schemas.microsoft.com/office/powerpoint/2010/main" val="237232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Cacophony</a:t>
            </a:r>
          </a:p>
        </p:txBody>
      </p:sp>
      <p:sp>
        <p:nvSpPr>
          <p:cNvPr id="3" name="Content Placeholder 2"/>
          <p:cNvSpPr>
            <a:spLocks noGrp="1"/>
          </p:cNvSpPr>
          <p:nvPr>
            <p:ph idx="1"/>
          </p:nvPr>
        </p:nvSpPr>
        <p:spPr/>
        <p:txBody>
          <a:bodyPr/>
          <a:lstStyle/>
          <a:p>
            <a:r>
              <a:rPr lang="en-US" dirty="0"/>
              <a:t>Loud, harsh, or disagreeable sounds</a:t>
            </a:r>
          </a:p>
          <a:p>
            <a:endParaRPr lang="en-US" dirty="0"/>
          </a:p>
          <a:p>
            <a:r>
              <a:rPr lang="en-US" dirty="0"/>
              <a:t>For example, in “Jabberwocky,” the first few lines do not flow when reading: “</a:t>
            </a:r>
            <a:r>
              <a:rPr lang="en-US" dirty="0" err="1"/>
              <a:t>Twas</a:t>
            </a:r>
            <a:r>
              <a:rPr lang="en-US" dirty="0"/>
              <a:t> </a:t>
            </a:r>
            <a:r>
              <a:rPr lang="en-US" dirty="0" err="1"/>
              <a:t>brillig</a:t>
            </a:r>
            <a:r>
              <a:rPr lang="en-US" dirty="0"/>
              <a:t> and the </a:t>
            </a:r>
            <a:r>
              <a:rPr lang="en-US" dirty="0" err="1"/>
              <a:t>slithy</a:t>
            </a:r>
            <a:r>
              <a:rPr lang="en-US" dirty="0"/>
              <a:t> </a:t>
            </a:r>
            <a:r>
              <a:rPr lang="en-US" dirty="0" err="1"/>
              <a:t>toves</a:t>
            </a:r>
            <a:r>
              <a:rPr lang="en-US" dirty="0"/>
              <a:t> / Did gyre and </a:t>
            </a:r>
            <a:r>
              <a:rPr lang="en-US" dirty="0" err="1"/>
              <a:t>gimble</a:t>
            </a:r>
            <a:r>
              <a:rPr lang="en-US" dirty="0"/>
              <a:t> in the </a:t>
            </a:r>
            <a:r>
              <a:rPr lang="en-US" dirty="0" err="1"/>
              <a:t>wabe</a:t>
            </a:r>
            <a:r>
              <a:rPr lang="en-US" dirty="0"/>
              <a:t>”</a:t>
            </a:r>
          </a:p>
        </p:txBody>
      </p:sp>
    </p:spTree>
    <p:extLst>
      <p:ext uri="{BB962C8B-B14F-4D97-AF65-F5344CB8AC3E}">
        <p14:creationId xmlns:p14="http://schemas.microsoft.com/office/powerpoint/2010/main" val="360880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Cacophony</a:t>
            </a:r>
          </a:p>
        </p:txBody>
      </p:sp>
      <p:pic>
        <p:nvPicPr>
          <p:cNvPr id="4" name="Picture 3" descr="jabberwocky_by_delphine_angu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599" y="1852929"/>
            <a:ext cx="5068078" cy="3533445"/>
          </a:xfrm>
          <a:prstGeom prst="rect">
            <a:avLst/>
          </a:prstGeom>
        </p:spPr>
      </p:pic>
    </p:spTree>
    <p:extLst>
      <p:ext uri="{BB962C8B-B14F-4D97-AF65-F5344CB8AC3E}">
        <p14:creationId xmlns:p14="http://schemas.microsoft.com/office/powerpoint/2010/main" val="428979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Allegory</a:t>
            </a:r>
          </a:p>
        </p:txBody>
      </p:sp>
      <p:sp>
        <p:nvSpPr>
          <p:cNvPr id="3" name="Content Placeholder 2"/>
          <p:cNvSpPr>
            <a:spLocks noGrp="1"/>
          </p:cNvSpPr>
          <p:nvPr>
            <p:ph idx="1"/>
          </p:nvPr>
        </p:nvSpPr>
        <p:spPr/>
        <p:txBody>
          <a:bodyPr>
            <a:normAutofit fontScale="92500" lnSpcReduction="20000"/>
          </a:bodyPr>
          <a:lstStyle/>
          <a:p>
            <a:r>
              <a:rPr lang="en-US" dirty="0"/>
              <a:t>A story in which the characters or settings represent an abstract idea</a:t>
            </a:r>
          </a:p>
          <a:p>
            <a:pPr marL="36576" indent="0">
              <a:buNone/>
            </a:pPr>
            <a:endParaRPr lang="en-US" dirty="0"/>
          </a:p>
          <a:p>
            <a:r>
              <a:rPr lang="en-US" dirty="0"/>
              <a:t>For example, in Plato’s </a:t>
            </a:r>
            <a:r>
              <a:rPr lang="en-US" u="sng" dirty="0"/>
              <a:t>The Republic</a:t>
            </a:r>
            <a:r>
              <a:rPr lang="en-US" dirty="0"/>
              <a:t>, he uses the allegory of a cave to explain the limiting nature of one’s environment when seeking new knowledge.</a:t>
            </a:r>
          </a:p>
          <a:p>
            <a:r>
              <a:rPr lang="en-US" dirty="0"/>
              <a:t>Another example would be in Bunyan’s  </a:t>
            </a:r>
            <a:r>
              <a:rPr lang="en-US" u="sng" dirty="0"/>
              <a:t>Pilgrim’s Progress</a:t>
            </a:r>
            <a:r>
              <a:rPr lang="en-US" dirty="0"/>
              <a:t>. The protagonist is not only named Christian, but is also representative of the “Christian” individual. </a:t>
            </a:r>
          </a:p>
        </p:txBody>
      </p:sp>
    </p:spTree>
    <p:extLst>
      <p:ext uri="{BB962C8B-B14F-4D97-AF65-F5344CB8AC3E}">
        <p14:creationId xmlns:p14="http://schemas.microsoft.com/office/powerpoint/2010/main" val="3562907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Caesura</a:t>
            </a:r>
          </a:p>
        </p:txBody>
      </p:sp>
      <p:sp>
        <p:nvSpPr>
          <p:cNvPr id="3" name="Content Placeholder 2"/>
          <p:cNvSpPr>
            <a:spLocks noGrp="1"/>
          </p:cNvSpPr>
          <p:nvPr>
            <p:ph idx="1"/>
          </p:nvPr>
        </p:nvSpPr>
        <p:spPr/>
        <p:txBody>
          <a:bodyPr/>
          <a:lstStyle/>
          <a:p>
            <a:r>
              <a:rPr lang="en-US" dirty="0"/>
              <a:t>An intentional pause in a line</a:t>
            </a:r>
          </a:p>
          <a:p>
            <a:endParaRPr lang="en-US" dirty="0"/>
          </a:p>
          <a:p>
            <a:r>
              <a:rPr lang="en-US" dirty="0"/>
              <a:t>For example: </a:t>
            </a:r>
          </a:p>
        </p:txBody>
      </p:sp>
      <p:pic>
        <p:nvPicPr>
          <p:cNvPr id="4" name="Picture 3" descr="20061002093144_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187" y="3574454"/>
            <a:ext cx="5461000" cy="1270000"/>
          </a:xfrm>
          <a:prstGeom prst="rect">
            <a:avLst/>
          </a:prstGeom>
        </p:spPr>
      </p:pic>
    </p:spTree>
    <p:extLst>
      <p:ext uri="{BB962C8B-B14F-4D97-AF65-F5344CB8AC3E}">
        <p14:creationId xmlns:p14="http://schemas.microsoft.com/office/powerpoint/2010/main" val="141417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Caesura</a:t>
            </a:r>
          </a:p>
        </p:txBody>
      </p:sp>
      <p:pic>
        <p:nvPicPr>
          <p:cNvPr id="4" name="Picture 3" descr="Screen Shot 2016-04-18 at 8.58.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153" y="1693459"/>
            <a:ext cx="3917671" cy="4189193"/>
          </a:xfrm>
          <a:prstGeom prst="rect">
            <a:avLst/>
          </a:prstGeom>
        </p:spPr>
      </p:pic>
    </p:spTree>
    <p:extLst>
      <p:ext uri="{BB962C8B-B14F-4D97-AF65-F5344CB8AC3E}">
        <p14:creationId xmlns:p14="http://schemas.microsoft.com/office/powerpoint/2010/main" val="294716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Colloquial Language </a:t>
            </a:r>
          </a:p>
        </p:txBody>
      </p:sp>
      <p:sp>
        <p:nvSpPr>
          <p:cNvPr id="3" name="Content Placeholder 2"/>
          <p:cNvSpPr>
            <a:spLocks noGrp="1"/>
          </p:cNvSpPr>
          <p:nvPr>
            <p:ph idx="1"/>
          </p:nvPr>
        </p:nvSpPr>
        <p:spPr/>
        <p:txBody>
          <a:bodyPr/>
          <a:lstStyle/>
          <a:p>
            <a:r>
              <a:rPr lang="en-US" dirty="0"/>
              <a:t>Informal or conversational language</a:t>
            </a:r>
          </a:p>
          <a:p>
            <a:endParaRPr lang="en-US" dirty="0"/>
          </a:p>
          <a:p>
            <a:endParaRPr lang="en-US" dirty="0"/>
          </a:p>
          <a:p>
            <a:r>
              <a:rPr lang="en-US" dirty="0"/>
              <a:t>For example, slang terminology: “That’s petty” or “</a:t>
            </a:r>
            <a:r>
              <a:rPr lang="en-US" dirty="0" err="1"/>
              <a:t>Whatcha</a:t>
            </a:r>
            <a:r>
              <a:rPr lang="en-US" dirty="0"/>
              <a:t> </a:t>
            </a:r>
            <a:r>
              <a:rPr lang="en-US" dirty="0" err="1"/>
              <a:t>wanna</a:t>
            </a:r>
            <a:r>
              <a:rPr lang="en-US" dirty="0"/>
              <a:t> do?” “I </a:t>
            </a:r>
            <a:r>
              <a:rPr lang="en-US" dirty="0" err="1"/>
              <a:t>dunno</a:t>
            </a:r>
            <a:r>
              <a:rPr lang="en-US" dirty="0"/>
              <a:t>.”</a:t>
            </a:r>
          </a:p>
        </p:txBody>
      </p:sp>
    </p:spTree>
    <p:extLst>
      <p:ext uri="{BB962C8B-B14F-4D97-AF65-F5344CB8AC3E}">
        <p14:creationId xmlns:p14="http://schemas.microsoft.com/office/powerpoint/2010/main" val="262506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Colloquial Language</a:t>
            </a:r>
          </a:p>
        </p:txBody>
      </p:sp>
      <p:pic>
        <p:nvPicPr>
          <p:cNvPr id="4" name="Picture 3" descr="talkingsi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39" y="1546733"/>
            <a:ext cx="6477000" cy="4267200"/>
          </a:xfrm>
          <a:prstGeom prst="rect">
            <a:avLst/>
          </a:prstGeom>
        </p:spPr>
      </p:pic>
    </p:spTree>
    <p:extLst>
      <p:ext uri="{BB962C8B-B14F-4D97-AF65-F5344CB8AC3E}">
        <p14:creationId xmlns:p14="http://schemas.microsoft.com/office/powerpoint/2010/main" val="146784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Consonance</a:t>
            </a:r>
          </a:p>
        </p:txBody>
      </p:sp>
      <p:sp>
        <p:nvSpPr>
          <p:cNvPr id="3" name="Content Placeholder 2"/>
          <p:cNvSpPr>
            <a:spLocks noGrp="1"/>
          </p:cNvSpPr>
          <p:nvPr>
            <p:ph idx="1"/>
          </p:nvPr>
        </p:nvSpPr>
        <p:spPr/>
        <p:txBody>
          <a:bodyPr/>
          <a:lstStyle/>
          <a:p>
            <a:r>
              <a:rPr lang="en-US" dirty="0"/>
              <a:t>The repetition of consonant sounds in the middle or at the end of words</a:t>
            </a:r>
          </a:p>
          <a:p>
            <a:endParaRPr lang="en-US" dirty="0"/>
          </a:p>
          <a:p>
            <a:r>
              <a:rPr lang="en-US" dirty="0"/>
              <a:t>I heard the pi</a:t>
            </a:r>
            <a:r>
              <a:rPr lang="en-US" u="sng" dirty="0"/>
              <a:t>tter</a:t>
            </a:r>
            <a:r>
              <a:rPr lang="en-US" dirty="0"/>
              <a:t> pa</a:t>
            </a:r>
            <a:r>
              <a:rPr lang="en-US" u="sng" dirty="0"/>
              <a:t>tter</a:t>
            </a:r>
            <a:r>
              <a:rPr lang="en-US" dirty="0"/>
              <a:t> of raindrops falling on the roof.</a:t>
            </a:r>
          </a:p>
          <a:p>
            <a:r>
              <a:rPr lang="en-US" dirty="0"/>
              <a:t>Why is he so be</a:t>
            </a:r>
            <a:r>
              <a:rPr lang="en-US" u="sng" dirty="0"/>
              <a:t>nt</a:t>
            </a:r>
            <a:r>
              <a:rPr lang="en-US" dirty="0"/>
              <a:t> on getting the re</a:t>
            </a:r>
            <a:r>
              <a:rPr lang="en-US" u="sng" dirty="0"/>
              <a:t>nt</a:t>
            </a:r>
            <a:r>
              <a:rPr lang="en-US" dirty="0"/>
              <a:t>?</a:t>
            </a:r>
          </a:p>
        </p:txBody>
      </p:sp>
    </p:spTree>
    <p:extLst>
      <p:ext uri="{BB962C8B-B14F-4D97-AF65-F5344CB8AC3E}">
        <p14:creationId xmlns:p14="http://schemas.microsoft.com/office/powerpoint/2010/main" val="3032893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Consonance</a:t>
            </a:r>
          </a:p>
        </p:txBody>
      </p:sp>
      <p:pic>
        <p:nvPicPr>
          <p:cNvPr id="4" name="Picture 3" descr="CollectionBanner_PitterPatte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41" y="2104726"/>
            <a:ext cx="6293442" cy="2364293"/>
          </a:xfrm>
          <a:prstGeom prst="rect">
            <a:avLst/>
          </a:prstGeom>
        </p:spPr>
      </p:pic>
    </p:spTree>
    <p:extLst>
      <p:ext uri="{BB962C8B-B14F-4D97-AF65-F5344CB8AC3E}">
        <p14:creationId xmlns:p14="http://schemas.microsoft.com/office/powerpoint/2010/main" val="149015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Connotation</a:t>
            </a:r>
          </a:p>
        </p:txBody>
      </p:sp>
      <p:sp>
        <p:nvSpPr>
          <p:cNvPr id="3" name="Content Placeholder 2"/>
          <p:cNvSpPr>
            <a:spLocks noGrp="1"/>
          </p:cNvSpPr>
          <p:nvPr>
            <p:ph idx="1"/>
          </p:nvPr>
        </p:nvSpPr>
        <p:spPr/>
        <p:txBody>
          <a:bodyPr/>
          <a:lstStyle/>
          <a:p>
            <a:r>
              <a:rPr lang="en-US" dirty="0"/>
              <a:t>The social implications encompassing a word (society’s definition of a word)</a:t>
            </a:r>
          </a:p>
          <a:p>
            <a:endParaRPr lang="en-US" dirty="0"/>
          </a:p>
          <a:p>
            <a:endParaRPr lang="en-US" dirty="0"/>
          </a:p>
          <a:p>
            <a:r>
              <a:rPr lang="en-US" dirty="0"/>
              <a:t>For example: Redskins, Gringos, Curse Words, Hoosiers, etc.</a:t>
            </a:r>
          </a:p>
        </p:txBody>
      </p:sp>
    </p:spTree>
    <p:extLst>
      <p:ext uri="{BB962C8B-B14F-4D97-AF65-F5344CB8AC3E}">
        <p14:creationId xmlns:p14="http://schemas.microsoft.com/office/powerpoint/2010/main" val="732490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Connotation</a:t>
            </a:r>
          </a:p>
        </p:txBody>
      </p:sp>
      <p:pic>
        <p:nvPicPr>
          <p:cNvPr id="5" name="Picture 4" descr="10778926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0967" y="2172497"/>
            <a:ext cx="4748694" cy="3150216"/>
          </a:xfrm>
          <a:prstGeom prst="rect">
            <a:avLst/>
          </a:prstGeom>
        </p:spPr>
      </p:pic>
    </p:spTree>
    <p:extLst>
      <p:ext uri="{BB962C8B-B14F-4D97-AF65-F5344CB8AC3E}">
        <p14:creationId xmlns:p14="http://schemas.microsoft.com/office/powerpoint/2010/main" val="410928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Couplet</a:t>
            </a:r>
          </a:p>
        </p:txBody>
      </p:sp>
      <p:sp>
        <p:nvSpPr>
          <p:cNvPr id="3" name="Content Placeholder 2"/>
          <p:cNvSpPr>
            <a:spLocks noGrp="1"/>
          </p:cNvSpPr>
          <p:nvPr>
            <p:ph idx="1"/>
          </p:nvPr>
        </p:nvSpPr>
        <p:spPr/>
        <p:txBody>
          <a:bodyPr/>
          <a:lstStyle/>
          <a:p>
            <a:r>
              <a:rPr lang="en-US" dirty="0"/>
              <a:t>Two successive lines that rhyme</a:t>
            </a:r>
          </a:p>
          <a:p>
            <a:endParaRPr lang="en-US" dirty="0"/>
          </a:p>
          <a:p>
            <a:r>
              <a:rPr lang="en-US" dirty="0"/>
              <a:t>For example, in William Shakespeare’s “Sonnet 18,” the last two lines are: “So long as men can breathe and eyes can see / So long lives this and this gives life to thee.” </a:t>
            </a:r>
          </a:p>
        </p:txBody>
      </p:sp>
    </p:spTree>
    <p:extLst>
      <p:ext uri="{BB962C8B-B14F-4D97-AF65-F5344CB8AC3E}">
        <p14:creationId xmlns:p14="http://schemas.microsoft.com/office/powerpoint/2010/main" val="1629871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Couplet</a:t>
            </a:r>
          </a:p>
        </p:txBody>
      </p:sp>
      <p:pic>
        <p:nvPicPr>
          <p:cNvPr id="5" name="Picture 4" descr="bHS5cpZW1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383" y="1904700"/>
            <a:ext cx="3810000" cy="3175000"/>
          </a:xfrm>
          <a:prstGeom prst="rect">
            <a:avLst/>
          </a:prstGeom>
        </p:spPr>
      </p:pic>
    </p:spTree>
    <p:extLst>
      <p:ext uri="{BB962C8B-B14F-4D97-AF65-F5344CB8AC3E}">
        <p14:creationId xmlns:p14="http://schemas.microsoft.com/office/powerpoint/2010/main" val="356277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Allegory</a:t>
            </a:r>
          </a:p>
        </p:txBody>
      </p:sp>
      <p:pic>
        <p:nvPicPr>
          <p:cNvPr id="4" name="Picture 3" descr="the_chronicles_of_narnia-the_lion_the_witch_and_the_wardro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733" y="1787056"/>
            <a:ext cx="4926971" cy="3695228"/>
          </a:xfrm>
          <a:prstGeom prst="rect">
            <a:avLst/>
          </a:prstGeom>
        </p:spPr>
      </p:pic>
    </p:spTree>
    <p:extLst>
      <p:ext uri="{BB962C8B-B14F-4D97-AF65-F5344CB8AC3E}">
        <p14:creationId xmlns:p14="http://schemas.microsoft.com/office/powerpoint/2010/main" val="3123066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Denotation</a:t>
            </a:r>
          </a:p>
        </p:txBody>
      </p:sp>
      <p:sp>
        <p:nvSpPr>
          <p:cNvPr id="3" name="Content Placeholder 2"/>
          <p:cNvSpPr>
            <a:spLocks noGrp="1"/>
          </p:cNvSpPr>
          <p:nvPr>
            <p:ph idx="1"/>
          </p:nvPr>
        </p:nvSpPr>
        <p:spPr/>
        <p:txBody>
          <a:bodyPr/>
          <a:lstStyle/>
          <a:p>
            <a:r>
              <a:rPr lang="en-US" dirty="0"/>
              <a:t>The actual (“dictionary”) definition of a word</a:t>
            </a:r>
          </a:p>
          <a:p>
            <a:endParaRPr lang="en-US" dirty="0"/>
          </a:p>
          <a:p>
            <a:r>
              <a:rPr lang="en-US" dirty="0"/>
              <a:t>For example, “petty” really means insignificant or miniscule… but many people use it in the wrong context.</a:t>
            </a:r>
          </a:p>
        </p:txBody>
      </p:sp>
    </p:spTree>
    <p:extLst>
      <p:ext uri="{BB962C8B-B14F-4D97-AF65-F5344CB8AC3E}">
        <p14:creationId xmlns:p14="http://schemas.microsoft.com/office/powerpoint/2010/main" val="252695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Denotation</a:t>
            </a:r>
          </a:p>
        </p:txBody>
      </p:sp>
      <p:pic>
        <p:nvPicPr>
          <p:cNvPr id="5" name="Picture 4" descr="Dictiona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71" y="1951870"/>
            <a:ext cx="5854718" cy="3059090"/>
          </a:xfrm>
          <a:prstGeom prst="rect">
            <a:avLst/>
          </a:prstGeom>
        </p:spPr>
      </p:pic>
    </p:spTree>
    <p:extLst>
      <p:ext uri="{BB962C8B-B14F-4D97-AF65-F5344CB8AC3E}">
        <p14:creationId xmlns:p14="http://schemas.microsoft.com/office/powerpoint/2010/main" val="2284800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Dict</a:t>
            </a:r>
            <a:r>
              <a:rPr lang="en-US" dirty="0"/>
              <a:t>ion</a:t>
            </a:r>
          </a:p>
        </p:txBody>
      </p:sp>
      <p:sp>
        <p:nvSpPr>
          <p:cNvPr id="3" name="Content Placeholder 2"/>
          <p:cNvSpPr>
            <a:spLocks noGrp="1"/>
          </p:cNvSpPr>
          <p:nvPr>
            <p:ph idx="1"/>
          </p:nvPr>
        </p:nvSpPr>
        <p:spPr/>
        <p:txBody>
          <a:bodyPr/>
          <a:lstStyle/>
          <a:p>
            <a:r>
              <a:rPr lang="en-US" dirty="0"/>
              <a:t>The writer or speaker’s choice of words</a:t>
            </a:r>
          </a:p>
          <a:p>
            <a:endParaRPr lang="en-US" dirty="0"/>
          </a:p>
          <a:p>
            <a:r>
              <a:rPr lang="en-US" dirty="0"/>
              <a:t>For example, </a:t>
            </a:r>
            <a:r>
              <a:rPr lang="en-US" dirty="0" err="1"/>
              <a:t>Zora</a:t>
            </a:r>
            <a:r>
              <a:rPr lang="en-US" dirty="0"/>
              <a:t> Neale Hurston uses a Southern dialect in her short story “Sweat.” </a:t>
            </a:r>
          </a:p>
        </p:txBody>
      </p:sp>
    </p:spTree>
    <p:extLst>
      <p:ext uri="{BB962C8B-B14F-4D97-AF65-F5344CB8AC3E}">
        <p14:creationId xmlns:p14="http://schemas.microsoft.com/office/powerpoint/2010/main" val="163191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Dict</a:t>
            </a:r>
            <a:r>
              <a:rPr lang="en-US" dirty="0"/>
              <a:t>ion</a:t>
            </a:r>
          </a:p>
        </p:txBody>
      </p:sp>
      <p:sp>
        <p:nvSpPr>
          <p:cNvPr id="3" name="Content Placeholder 2"/>
          <p:cNvSpPr>
            <a:spLocks noGrp="1"/>
          </p:cNvSpPr>
          <p:nvPr>
            <p:ph idx="1"/>
          </p:nvPr>
        </p:nvSpPr>
        <p:spPr/>
        <p:txBody>
          <a:bodyPr/>
          <a:lstStyle/>
          <a:p>
            <a:r>
              <a:rPr lang="en-US" dirty="0"/>
              <a:t>The writer or speaker’s choice of words</a:t>
            </a:r>
          </a:p>
        </p:txBody>
      </p:sp>
      <p:pic>
        <p:nvPicPr>
          <p:cNvPr id="4" name="Picture 3" descr="boy-speech-lett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584" y="2386691"/>
            <a:ext cx="5460816" cy="3401308"/>
          </a:xfrm>
          <a:prstGeom prst="rect">
            <a:avLst/>
          </a:prstGeom>
        </p:spPr>
      </p:pic>
    </p:spTree>
    <p:extLst>
      <p:ext uri="{BB962C8B-B14F-4D97-AF65-F5344CB8AC3E}">
        <p14:creationId xmlns:p14="http://schemas.microsoft.com/office/powerpoint/2010/main" val="2419322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Elegy</a:t>
            </a:r>
          </a:p>
        </p:txBody>
      </p:sp>
      <p:sp>
        <p:nvSpPr>
          <p:cNvPr id="3" name="Content Placeholder 2"/>
          <p:cNvSpPr>
            <a:spLocks noGrp="1"/>
          </p:cNvSpPr>
          <p:nvPr>
            <p:ph idx="1"/>
          </p:nvPr>
        </p:nvSpPr>
        <p:spPr/>
        <p:txBody>
          <a:bodyPr/>
          <a:lstStyle/>
          <a:p>
            <a:r>
              <a:rPr lang="en-US" dirty="0"/>
              <a:t>A sad or mournful poem for the dead</a:t>
            </a:r>
          </a:p>
          <a:p>
            <a:endParaRPr lang="en-US" dirty="0"/>
          </a:p>
          <a:p>
            <a:endParaRPr lang="en-US" dirty="0"/>
          </a:p>
          <a:p>
            <a:r>
              <a:rPr lang="en-US" dirty="0"/>
              <a:t>An example would be: “O Captain! My Captain” by Walt Whitman would be an example of an elegy.</a:t>
            </a:r>
          </a:p>
        </p:txBody>
      </p:sp>
    </p:spTree>
    <p:extLst>
      <p:ext uri="{BB962C8B-B14F-4D97-AF65-F5344CB8AC3E}">
        <p14:creationId xmlns:p14="http://schemas.microsoft.com/office/powerpoint/2010/main" val="3038097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Elegy</a:t>
            </a:r>
          </a:p>
        </p:txBody>
      </p:sp>
      <p:pic>
        <p:nvPicPr>
          <p:cNvPr id="5" name="Picture 4" descr="tumblr_static_untitled-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41" y="2210551"/>
            <a:ext cx="7303559" cy="1563156"/>
          </a:xfrm>
          <a:prstGeom prst="rect">
            <a:avLst/>
          </a:prstGeom>
        </p:spPr>
      </p:pic>
    </p:spTree>
    <p:extLst>
      <p:ext uri="{BB962C8B-B14F-4D97-AF65-F5344CB8AC3E}">
        <p14:creationId xmlns:p14="http://schemas.microsoft.com/office/powerpoint/2010/main" val="4069916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Rhyme</a:t>
            </a:r>
          </a:p>
        </p:txBody>
      </p:sp>
      <p:sp>
        <p:nvSpPr>
          <p:cNvPr id="3" name="Content Placeholder 2"/>
          <p:cNvSpPr>
            <a:spLocks noGrp="1"/>
          </p:cNvSpPr>
          <p:nvPr>
            <p:ph idx="1"/>
          </p:nvPr>
        </p:nvSpPr>
        <p:spPr>
          <a:xfrm>
            <a:off x="457199" y="1600200"/>
            <a:ext cx="8126783" cy="4525963"/>
          </a:xfrm>
        </p:spPr>
        <p:txBody>
          <a:bodyPr>
            <a:normAutofit/>
          </a:bodyPr>
          <a:lstStyle/>
          <a:p>
            <a:r>
              <a:rPr lang="en-US" dirty="0"/>
              <a:t>When two or more lines end in rhyme</a:t>
            </a:r>
          </a:p>
          <a:p>
            <a:endParaRPr lang="en-US" dirty="0"/>
          </a:p>
          <a:p>
            <a:endParaRPr lang="en-US" dirty="0"/>
          </a:p>
          <a:p>
            <a:r>
              <a:rPr lang="en-US" sz="1900" dirty="0"/>
              <a:t>Here we go again- the same flirt with the essence of </a:t>
            </a:r>
            <a:r>
              <a:rPr lang="en-US" sz="1900" u="sng" dirty="0"/>
              <a:t>“we”</a:t>
            </a:r>
          </a:p>
          <a:p>
            <a:r>
              <a:rPr lang="en-US" sz="1900" dirty="0"/>
              <a:t>The same question that begs- begs- who is </a:t>
            </a:r>
            <a:r>
              <a:rPr lang="en-US" sz="1900" u="sng" dirty="0"/>
              <a:t>“he.”</a:t>
            </a:r>
          </a:p>
          <a:p>
            <a:r>
              <a:rPr lang="en-US" sz="1900" dirty="0"/>
              <a:t>The redundant explanation of what we could once </a:t>
            </a:r>
            <a:r>
              <a:rPr lang="en-US" sz="1900" u="sng" dirty="0"/>
              <a:t>“be.”</a:t>
            </a:r>
          </a:p>
          <a:p>
            <a:r>
              <a:rPr lang="en-US" sz="1900" dirty="0"/>
              <a:t>All seems mundane and faded out, you </a:t>
            </a:r>
            <a:r>
              <a:rPr lang="en-US" sz="1900" u="sng" dirty="0"/>
              <a:t>see</a:t>
            </a:r>
            <a:r>
              <a:rPr lang="en-US" sz="1900" dirty="0"/>
              <a:t>?</a:t>
            </a:r>
          </a:p>
          <a:p>
            <a:r>
              <a:rPr lang="en-US" sz="1900" dirty="0"/>
              <a:t>So announce it to the world and write out the </a:t>
            </a:r>
            <a:r>
              <a:rPr lang="en-US" sz="1900" u="sng" dirty="0"/>
              <a:t>decree</a:t>
            </a:r>
            <a:r>
              <a:rPr lang="en-US" sz="1900" dirty="0"/>
              <a:t>.</a:t>
            </a:r>
          </a:p>
          <a:p>
            <a:r>
              <a:rPr lang="en-US" sz="1900" dirty="0"/>
              <a:t>It is not until you are alone that you realize the tragedy of </a:t>
            </a:r>
            <a:r>
              <a:rPr lang="en-US" sz="1900" u="sng" dirty="0"/>
              <a:t>free</a:t>
            </a:r>
            <a:r>
              <a:rPr lang="en-US" sz="1900" dirty="0"/>
              <a:t>.</a:t>
            </a:r>
          </a:p>
          <a:p>
            <a:r>
              <a:rPr lang="en-US" sz="1900" dirty="0"/>
              <a:t>It creeps up on you like degrees or the rings of the trunk of a </a:t>
            </a:r>
            <a:r>
              <a:rPr lang="en-US" sz="1900" u="sng" dirty="0"/>
              <a:t>tree</a:t>
            </a:r>
            <a:r>
              <a:rPr lang="en-US" sz="1900" dirty="0"/>
              <a:t>.</a:t>
            </a:r>
          </a:p>
          <a:p>
            <a:r>
              <a:rPr lang="en-US" sz="1900" dirty="0"/>
              <a:t>And crashes down- forgotten- like a storm of </a:t>
            </a:r>
            <a:r>
              <a:rPr lang="en-US" sz="1900" u="sng" dirty="0"/>
              <a:t>debris</a:t>
            </a:r>
            <a:r>
              <a:rPr lang="en-US" sz="1900" dirty="0"/>
              <a:t>.</a:t>
            </a:r>
          </a:p>
          <a:p>
            <a:pPr marL="36576" indent="0">
              <a:buNone/>
            </a:pPr>
            <a:endParaRPr lang="en-US" sz="1900" dirty="0"/>
          </a:p>
        </p:txBody>
      </p:sp>
    </p:spTree>
    <p:extLst>
      <p:ext uri="{BB962C8B-B14F-4D97-AF65-F5344CB8AC3E}">
        <p14:creationId xmlns:p14="http://schemas.microsoft.com/office/powerpoint/2010/main" val="374458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Rhyme</a:t>
            </a:r>
          </a:p>
        </p:txBody>
      </p:sp>
      <p:pic>
        <p:nvPicPr>
          <p:cNvPr id="5" name="Picture 4" descr="670px-Write-Nursery-Rhymes-Step-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39" y="1833231"/>
            <a:ext cx="5021022" cy="3349846"/>
          </a:xfrm>
          <a:prstGeom prst="rect">
            <a:avLst/>
          </a:prstGeom>
        </p:spPr>
      </p:pic>
    </p:spTree>
    <p:extLst>
      <p:ext uri="{BB962C8B-B14F-4D97-AF65-F5344CB8AC3E}">
        <p14:creationId xmlns:p14="http://schemas.microsoft.com/office/powerpoint/2010/main" val="1938246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Enjambment</a:t>
            </a:r>
          </a:p>
        </p:txBody>
      </p:sp>
      <p:sp>
        <p:nvSpPr>
          <p:cNvPr id="3" name="Content Placeholder 2"/>
          <p:cNvSpPr>
            <a:spLocks noGrp="1"/>
          </p:cNvSpPr>
          <p:nvPr>
            <p:ph idx="1"/>
          </p:nvPr>
        </p:nvSpPr>
        <p:spPr/>
        <p:txBody>
          <a:bodyPr/>
          <a:lstStyle/>
          <a:p>
            <a:r>
              <a:rPr lang="en-US" dirty="0"/>
              <a:t>The intentional break in a line for emphasis or to make a point</a:t>
            </a:r>
          </a:p>
          <a:p>
            <a:endParaRPr lang="en-US" dirty="0"/>
          </a:p>
          <a:p>
            <a:endParaRPr lang="en-US" dirty="0"/>
          </a:p>
          <a:p>
            <a:r>
              <a:rPr lang="en-US" dirty="0"/>
              <a:t>An example of enjambment: </a:t>
            </a:r>
          </a:p>
          <a:p>
            <a:r>
              <a:rPr lang="en-US" dirty="0"/>
              <a:t>It is like writing the line</a:t>
            </a:r>
          </a:p>
          <a:p>
            <a:r>
              <a:rPr lang="en-US" dirty="0"/>
              <a:t>Without ever having to live</a:t>
            </a:r>
          </a:p>
          <a:p>
            <a:r>
              <a:rPr lang="en-US" dirty="0"/>
              <a:t>It’s routine linear vibe.</a:t>
            </a:r>
          </a:p>
        </p:txBody>
      </p:sp>
    </p:spTree>
    <p:extLst>
      <p:ext uri="{BB962C8B-B14F-4D97-AF65-F5344CB8AC3E}">
        <p14:creationId xmlns:p14="http://schemas.microsoft.com/office/powerpoint/2010/main" val="1106041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Enjambment</a:t>
            </a:r>
          </a:p>
        </p:txBody>
      </p:sp>
      <p:pic>
        <p:nvPicPr>
          <p:cNvPr id="5" name="Picture 4" descr="paperja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364" y="1417638"/>
            <a:ext cx="5868451" cy="4401338"/>
          </a:xfrm>
          <a:prstGeom prst="rect">
            <a:avLst/>
          </a:prstGeom>
        </p:spPr>
      </p:pic>
    </p:spTree>
    <p:extLst>
      <p:ext uri="{BB962C8B-B14F-4D97-AF65-F5344CB8AC3E}">
        <p14:creationId xmlns:p14="http://schemas.microsoft.com/office/powerpoint/2010/main" val="149017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Alliteration </a:t>
            </a:r>
          </a:p>
        </p:txBody>
      </p:sp>
      <p:sp>
        <p:nvSpPr>
          <p:cNvPr id="3" name="Content Placeholder 2"/>
          <p:cNvSpPr>
            <a:spLocks noGrp="1"/>
          </p:cNvSpPr>
          <p:nvPr>
            <p:ph idx="1"/>
          </p:nvPr>
        </p:nvSpPr>
        <p:spPr/>
        <p:txBody>
          <a:bodyPr/>
          <a:lstStyle/>
          <a:p>
            <a:r>
              <a:rPr lang="en-US" dirty="0"/>
              <a:t>The repetition of consonant sounds at the beginning of words</a:t>
            </a:r>
          </a:p>
          <a:p>
            <a:endParaRPr lang="en-US" dirty="0"/>
          </a:p>
          <a:p>
            <a:r>
              <a:rPr lang="en-US" u="sng" dirty="0"/>
              <a:t>C</a:t>
            </a:r>
            <a:r>
              <a:rPr lang="en-US" dirty="0"/>
              <a:t>hance </a:t>
            </a:r>
            <a:r>
              <a:rPr lang="en-US" u="sng" dirty="0"/>
              <a:t>c</a:t>
            </a:r>
            <a:r>
              <a:rPr lang="en-US" dirty="0"/>
              <a:t>ould </a:t>
            </a:r>
            <a:r>
              <a:rPr lang="en-US" u="sng" dirty="0"/>
              <a:t>c</a:t>
            </a:r>
            <a:r>
              <a:rPr lang="en-US" dirty="0"/>
              <a:t>onquer the </a:t>
            </a:r>
            <a:r>
              <a:rPr lang="en-US" u="sng" dirty="0"/>
              <a:t>c</a:t>
            </a:r>
            <a:r>
              <a:rPr lang="en-US" dirty="0"/>
              <a:t>urious </a:t>
            </a:r>
            <a:r>
              <a:rPr lang="en-US" u="sng" dirty="0"/>
              <a:t>c</a:t>
            </a:r>
            <a:r>
              <a:rPr lang="en-US" dirty="0"/>
              <a:t>riticism </a:t>
            </a:r>
            <a:r>
              <a:rPr lang="en-US" u="sng" dirty="0"/>
              <a:t>c</a:t>
            </a:r>
            <a:r>
              <a:rPr lang="en-US" dirty="0"/>
              <a:t>ontinually.</a:t>
            </a:r>
          </a:p>
        </p:txBody>
      </p:sp>
    </p:spTree>
    <p:extLst>
      <p:ext uri="{BB962C8B-B14F-4D97-AF65-F5344CB8AC3E}">
        <p14:creationId xmlns:p14="http://schemas.microsoft.com/office/powerpoint/2010/main" val="1756950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Epiphany</a:t>
            </a:r>
          </a:p>
        </p:txBody>
      </p:sp>
      <p:sp>
        <p:nvSpPr>
          <p:cNvPr id="3" name="Content Placeholder 2"/>
          <p:cNvSpPr>
            <a:spLocks noGrp="1"/>
          </p:cNvSpPr>
          <p:nvPr>
            <p:ph idx="1"/>
          </p:nvPr>
        </p:nvSpPr>
        <p:spPr/>
        <p:txBody>
          <a:bodyPr/>
          <a:lstStyle/>
          <a:p>
            <a:r>
              <a:rPr lang="en-US" dirty="0"/>
              <a:t>A great moment of insight</a:t>
            </a:r>
          </a:p>
          <a:p>
            <a:endParaRPr lang="en-US" dirty="0"/>
          </a:p>
          <a:p>
            <a:r>
              <a:rPr lang="en-US" dirty="0"/>
              <a:t>Planck’s Theory of Photoelectric Effect.</a:t>
            </a:r>
          </a:p>
          <a:p>
            <a:pPr marL="36576" indent="0">
              <a:buNone/>
            </a:pPr>
            <a:endParaRPr lang="en-US" dirty="0"/>
          </a:p>
        </p:txBody>
      </p:sp>
    </p:spTree>
    <p:extLst>
      <p:ext uri="{BB962C8B-B14F-4D97-AF65-F5344CB8AC3E}">
        <p14:creationId xmlns:p14="http://schemas.microsoft.com/office/powerpoint/2010/main" val="1203971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Epiphany</a:t>
            </a:r>
          </a:p>
        </p:txBody>
      </p:sp>
      <p:pic>
        <p:nvPicPr>
          <p:cNvPr id="5" name="Picture 4" descr="The_microwave_sky_as_seen_by_Planck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10" y="1891918"/>
            <a:ext cx="6485151" cy="4171249"/>
          </a:xfrm>
          <a:prstGeom prst="rect">
            <a:avLst/>
          </a:prstGeom>
        </p:spPr>
      </p:pic>
    </p:spTree>
    <p:extLst>
      <p:ext uri="{BB962C8B-B14F-4D97-AF65-F5344CB8AC3E}">
        <p14:creationId xmlns:p14="http://schemas.microsoft.com/office/powerpoint/2010/main" val="257839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Alliteration</a:t>
            </a:r>
          </a:p>
        </p:txBody>
      </p:sp>
      <p:pic>
        <p:nvPicPr>
          <p:cNvPr id="4" name="Picture 3" descr="il_fullxfull.307563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34" y="1780470"/>
            <a:ext cx="4803641" cy="3842913"/>
          </a:xfrm>
          <a:prstGeom prst="rect">
            <a:avLst/>
          </a:prstGeom>
        </p:spPr>
      </p:pic>
    </p:spTree>
    <p:extLst>
      <p:ext uri="{BB962C8B-B14F-4D97-AF65-F5344CB8AC3E}">
        <p14:creationId xmlns:p14="http://schemas.microsoft.com/office/powerpoint/2010/main" val="72468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Assonance</a:t>
            </a:r>
          </a:p>
        </p:txBody>
      </p:sp>
      <p:sp>
        <p:nvSpPr>
          <p:cNvPr id="3" name="Content Placeholder 2"/>
          <p:cNvSpPr>
            <a:spLocks noGrp="1"/>
          </p:cNvSpPr>
          <p:nvPr>
            <p:ph idx="1"/>
          </p:nvPr>
        </p:nvSpPr>
        <p:spPr/>
        <p:txBody>
          <a:bodyPr/>
          <a:lstStyle/>
          <a:p>
            <a:r>
              <a:rPr lang="en-US" dirty="0"/>
              <a:t>The repetition of vowel sounds</a:t>
            </a:r>
          </a:p>
          <a:p>
            <a:endParaRPr lang="en-US" dirty="0"/>
          </a:p>
          <a:p>
            <a:r>
              <a:rPr lang="en-US" dirty="0"/>
              <a:t>D</a:t>
            </a:r>
            <a:r>
              <a:rPr lang="en-US" u="sng" dirty="0"/>
              <a:t>o</a:t>
            </a:r>
            <a:r>
              <a:rPr lang="en-US" dirty="0"/>
              <a:t> y</a:t>
            </a:r>
            <a:r>
              <a:rPr lang="en-US" u="sng" dirty="0"/>
              <a:t>ou</a:t>
            </a:r>
            <a:r>
              <a:rPr lang="en-US" dirty="0"/>
              <a:t> like bl</a:t>
            </a:r>
            <a:r>
              <a:rPr lang="en-US" u="sng" dirty="0"/>
              <a:t>ue</a:t>
            </a:r>
            <a:r>
              <a:rPr lang="en-US" dirty="0"/>
              <a:t> st</a:t>
            </a:r>
            <a:r>
              <a:rPr lang="en-US" u="sng" dirty="0"/>
              <a:t>ew</a:t>
            </a:r>
            <a:r>
              <a:rPr lang="en-US" dirty="0"/>
              <a:t> or rather d</a:t>
            </a:r>
            <a:r>
              <a:rPr lang="en-US" u="sng" dirty="0"/>
              <a:t>o</a:t>
            </a:r>
            <a:r>
              <a:rPr lang="en-US" dirty="0"/>
              <a:t> y</a:t>
            </a:r>
            <a:r>
              <a:rPr lang="en-US" u="sng" dirty="0"/>
              <a:t>ou</a:t>
            </a:r>
            <a:r>
              <a:rPr lang="en-US" dirty="0"/>
              <a:t> misconstr</a:t>
            </a:r>
            <a:r>
              <a:rPr lang="en-US" u="sng" dirty="0"/>
              <a:t>ue</a:t>
            </a:r>
            <a:r>
              <a:rPr lang="en-US" dirty="0"/>
              <a:t> the h</a:t>
            </a:r>
            <a:r>
              <a:rPr lang="en-US" u="sng" dirty="0"/>
              <a:t>ue</a:t>
            </a:r>
            <a:r>
              <a:rPr lang="en-US" dirty="0"/>
              <a:t> for the taste?</a:t>
            </a:r>
          </a:p>
        </p:txBody>
      </p:sp>
    </p:spTree>
    <p:extLst>
      <p:ext uri="{BB962C8B-B14F-4D97-AF65-F5344CB8AC3E}">
        <p14:creationId xmlns:p14="http://schemas.microsoft.com/office/powerpoint/2010/main" val="392754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Assonance</a:t>
            </a:r>
          </a:p>
        </p:txBody>
      </p:sp>
      <p:pic>
        <p:nvPicPr>
          <p:cNvPr id="4" name="Picture 3" descr="IMGP35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928" y="1554702"/>
            <a:ext cx="5080000" cy="3810000"/>
          </a:xfrm>
          <a:prstGeom prst="rect">
            <a:avLst/>
          </a:prstGeom>
        </p:spPr>
      </p:pic>
    </p:spTree>
    <p:extLst>
      <p:ext uri="{BB962C8B-B14F-4D97-AF65-F5344CB8AC3E}">
        <p14:creationId xmlns:p14="http://schemas.microsoft.com/office/powerpoint/2010/main" val="225237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Allusion</a:t>
            </a:r>
          </a:p>
        </p:txBody>
      </p:sp>
      <p:sp>
        <p:nvSpPr>
          <p:cNvPr id="3" name="Content Placeholder 2"/>
          <p:cNvSpPr>
            <a:spLocks noGrp="1"/>
          </p:cNvSpPr>
          <p:nvPr>
            <p:ph idx="1"/>
          </p:nvPr>
        </p:nvSpPr>
        <p:spPr/>
        <p:txBody>
          <a:bodyPr/>
          <a:lstStyle/>
          <a:p>
            <a:r>
              <a:rPr lang="en-US" dirty="0"/>
              <a:t>A reference to a well-known, literary, historical, or mythological person or event</a:t>
            </a:r>
          </a:p>
          <a:p>
            <a:endParaRPr lang="en-US" dirty="0"/>
          </a:p>
          <a:p>
            <a:r>
              <a:rPr lang="en-US" dirty="0"/>
              <a:t>In </a:t>
            </a:r>
            <a:r>
              <a:rPr lang="en-US" u="sng" dirty="0"/>
              <a:t>The Odyssey</a:t>
            </a:r>
            <a:r>
              <a:rPr lang="en-US" dirty="0"/>
              <a:t>, Odysseus alludes to Athena by calling her the grey-eyed goddess. </a:t>
            </a:r>
          </a:p>
        </p:txBody>
      </p:sp>
    </p:spTree>
    <p:extLst>
      <p:ext uri="{BB962C8B-B14F-4D97-AF65-F5344CB8AC3E}">
        <p14:creationId xmlns:p14="http://schemas.microsoft.com/office/powerpoint/2010/main" val="258543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Allusion</a:t>
            </a:r>
          </a:p>
        </p:txBody>
      </p:sp>
      <p:pic>
        <p:nvPicPr>
          <p:cNvPr id="5" name="Picture 4" descr="athena_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743" y="1839349"/>
            <a:ext cx="4621302" cy="3512190"/>
          </a:xfrm>
          <a:prstGeom prst="rect">
            <a:avLst/>
          </a:prstGeom>
        </p:spPr>
      </p:pic>
    </p:spTree>
    <p:extLst>
      <p:ext uri="{BB962C8B-B14F-4D97-AF65-F5344CB8AC3E}">
        <p14:creationId xmlns:p14="http://schemas.microsoft.com/office/powerpoint/2010/main" val="1429788787"/>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81</TotalTime>
  <Words>761</Words>
  <Application>Microsoft Macintosh PowerPoint</Application>
  <PresentationFormat>On-screen Show (4:3)</PresentationFormat>
  <Paragraphs>120</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Franklin Gothic Book</vt:lpstr>
      <vt:lpstr>Wingdings 2</vt:lpstr>
      <vt:lpstr>Technic</vt:lpstr>
      <vt:lpstr>Literary Devices  Terms 1-20</vt:lpstr>
      <vt:lpstr>Allegory</vt:lpstr>
      <vt:lpstr>Allegory</vt:lpstr>
      <vt:lpstr>Alliteration </vt:lpstr>
      <vt:lpstr>Alliteration</vt:lpstr>
      <vt:lpstr>Assonance</vt:lpstr>
      <vt:lpstr>Assonance</vt:lpstr>
      <vt:lpstr>Allusion</vt:lpstr>
      <vt:lpstr>Allusion</vt:lpstr>
      <vt:lpstr>Atmosphere</vt:lpstr>
      <vt:lpstr>Atmosphere</vt:lpstr>
      <vt:lpstr>Apostrophe</vt:lpstr>
      <vt:lpstr>Apostrophe</vt:lpstr>
      <vt:lpstr>Ballad</vt:lpstr>
      <vt:lpstr>Ballad</vt:lpstr>
      <vt:lpstr>Blank Verse</vt:lpstr>
      <vt:lpstr>Blank Verse</vt:lpstr>
      <vt:lpstr>Cacophony</vt:lpstr>
      <vt:lpstr>Cacophony</vt:lpstr>
      <vt:lpstr>Caesura</vt:lpstr>
      <vt:lpstr>Caesura</vt:lpstr>
      <vt:lpstr>Colloquial Language </vt:lpstr>
      <vt:lpstr>Colloquial Language</vt:lpstr>
      <vt:lpstr>Consonance</vt:lpstr>
      <vt:lpstr>Consonance</vt:lpstr>
      <vt:lpstr>Connotation</vt:lpstr>
      <vt:lpstr>Connotation</vt:lpstr>
      <vt:lpstr>Couplet</vt:lpstr>
      <vt:lpstr>Couplet</vt:lpstr>
      <vt:lpstr>Denotation</vt:lpstr>
      <vt:lpstr>Denotation</vt:lpstr>
      <vt:lpstr>Diction</vt:lpstr>
      <vt:lpstr>Diction</vt:lpstr>
      <vt:lpstr>Elegy</vt:lpstr>
      <vt:lpstr>Elegy</vt:lpstr>
      <vt:lpstr>End Rhyme</vt:lpstr>
      <vt:lpstr>End Rhyme</vt:lpstr>
      <vt:lpstr>Enjambment</vt:lpstr>
      <vt:lpstr>Enjambment</vt:lpstr>
      <vt:lpstr>Epiphany</vt:lpstr>
      <vt:lpstr>Epiphany</vt:lpstr>
    </vt:vector>
  </TitlesOfParts>
  <Company>Indiana Unversity</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Devices  Terms 1-20</dc:title>
  <dc:creator>Kaylie Fougerousse</dc:creator>
  <cp:lastModifiedBy>Fougerousse, Kaylie Elise</cp:lastModifiedBy>
  <cp:revision>11</cp:revision>
  <dcterms:created xsi:type="dcterms:W3CDTF">2016-04-19T00:21:37Z</dcterms:created>
  <dcterms:modified xsi:type="dcterms:W3CDTF">2018-05-05T22:09:21Z</dcterms:modified>
</cp:coreProperties>
</file>