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3" r:id="rId6"/>
    <p:sldId id="266" r:id="rId7"/>
    <p:sldId id="264" r:id="rId8"/>
    <p:sldId id="267" r:id="rId9"/>
    <p:sldId id="265" r:id="rId10"/>
    <p:sldId id="268" r:id="rId11"/>
    <p:sldId id="261"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94684"/>
  </p:normalViewPr>
  <p:slideViewPr>
    <p:cSldViewPr snapToGrid="0" snapToObjects="1">
      <p:cViewPr varScale="1">
        <p:scale>
          <a:sx n="98" d="100"/>
          <a:sy n="98" d="100"/>
        </p:scale>
        <p:origin x="54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FD483C45-DC54-9341-B34E-E33702502210}" type="datetimeFigureOut">
              <a:rPr lang="en-US" smtClean="0"/>
              <a:t>5/5/18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B877D-3185-EF42-B014-BA342841FE8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FD483C45-DC54-9341-B34E-E33702502210}" type="datetimeFigureOut">
              <a:rPr lang="en-US" smtClean="0"/>
              <a:t>5/5/18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B877D-3185-EF42-B014-BA342841FE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FD483C45-DC54-9341-B34E-E33702502210}" type="datetimeFigureOut">
              <a:rPr lang="en-US" smtClean="0"/>
              <a:t>5/5/18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FD483C45-DC54-9341-B34E-E33702502210}" type="datetimeFigureOut">
              <a:rPr lang="en-US" smtClean="0"/>
              <a:t>5/5/18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FD483C45-DC54-9341-B34E-E33702502210}" type="datetimeFigureOut">
              <a:rPr lang="en-US" smtClean="0"/>
              <a:t>5/5/18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FD483C45-DC54-9341-B34E-E33702502210}" type="datetimeFigureOut">
              <a:rPr lang="en-US" smtClean="0"/>
              <a:t>5/5/18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B877D-3185-EF42-B014-BA342841FE8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FD483C45-DC54-9341-B34E-E33702502210}" type="datetimeFigureOut">
              <a:rPr lang="en-US" smtClean="0"/>
              <a:t>5/5/18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B877D-3185-EF42-B014-BA342841FE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FD483C45-DC54-9341-B34E-E33702502210}" type="datetimeFigureOut">
              <a:rPr lang="en-US" smtClean="0"/>
              <a:t>5/5/18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B877D-3185-EF42-B014-BA342841FE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FD483C45-DC54-9341-B34E-E33702502210}" type="datetimeFigureOut">
              <a:rPr lang="en-US" smtClean="0"/>
              <a:t>5/5/18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483C45-DC54-9341-B34E-E33702502210}" type="datetimeFigureOut">
              <a:rPr lang="en-US" smtClean="0"/>
              <a:t>5/5/18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B877D-3185-EF42-B014-BA342841FE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FD483C45-DC54-9341-B34E-E33702502210}" type="datetimeFigureOut">
              <a:rPr lang="en-US" smtClean="0"/>
              <a:t>5/5/18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B877D-3185-EF42-B014-BA342841FE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FD483C45-DC54-9341-B34E-E33702502210}" type="datetimeFigureOut">
              <a:rPr lang="en-US" smtClean="0"/>
              <a:t>5/5/18</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F9DB877D-3185-EF42-B014-BA342841FE8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FD483C45-DC54-9341-B34E-E33702502210}" type="datetimeFigureOut">
              <a:rPr lang="en-US" smtClean="0"/>
              <a:t>5/5/18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DB877D-3185-EF42-B014-BA342841FE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83C45-DC54-9341-B34E-E33702502210}" type="datetimeFigureOut">
              <a:rPr lang="en-US" smtClean="0"/>
              <a:t>5/5/18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DB877D-3185-EF42-B014-BA342841FE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FD483C45-DC54-9341-B34E-E33702502210}" type="datetimeFigureOut">
              <a:rPr lang="en-US" smtClean="0"/>
              <a:t>5/5/18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B877D-3185-EF42-B014-BA342841FE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FD483C45-DC54-9341-B34E-E33702502210}" type="datetimeFigureOut">
              <a:rPr lang="en-US" smtClean="0"/>
              <a:t>5/5/18</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F9DB877D-3185-EF42-B014-BA342841FE8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oduct-27748-3-Bookshelf-Wallpaper.full_.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2855" y="0"/>
            <a:ext cx="5339624" cy="6858000"/>
          </a:xfrm>
          <a:prstGeom prst="rect">
            <a:avLst/>
          </a:prstGeom>
        </p:spPr>
      </p:pic>
      <p:sp>
        <p:nvSpPr>
          <p:cNvPr id="2" name="Title 1"/>
          <p:cNvSpPr>
            <a:spLocks noGrp="1"/>
          </p:cNvSpPr>
          <p:nvPr>
            <p:ph type="ctrTitle"/>
          </p:nvPr>
        </p:nvSpPr>
        <p:spPr>
          <a:xfrm>
            <a:off x="0" y="1281649"/>
            <a:ext cx="9144000" cy="1753494"/>
          </a:xfrm>
        </p:spPr>
        <p:txBody>
          <a:bodyPr>
            <a:normAutofit/>
          </a:bodyPr>
          <a:lstStyle/>
          <a:p>
            <a:pPr algn="ctr"/>
            <a:r>
              <a:rPr lang="en-US" sz="4800" dirty="0"/>
              <a:t>Literary Analysis</a:t>
            </a:r>
          </a:p>
        </p:txBody>
      </p:sp>
      <p:sp>
        <p:nvSpPr>
          <p:cNvPr id="3" name="Subtitle 2"/>
          <p:cNvSpPr>
            <a:spLocks noGrp="1"/>
          </p:cNvSpPr>
          <p:nvPr>
            <p:ph type="subTitle" idx="1"/>
          </p:nvPr>
        </p:nvSpPr>
        <p:spPr>
          <a:xfrm>
            <a:off x="0" y="3034554"/>
            <a:ext cx="9144000" cy="833912"/>
          </a:xfrm>
        </p:spPr>
        <p:txBody>
          <a:bodyPr/>
          <a:lstStyle/>
          <a:p>
            <a:pPr algn="ctr"/>
            <a:r>
              <a:rPr lang="en-US" dirty="0"/>
              <a:t>English Language Arts</a:t>
            </a:r>
          </a:p>
        </p:txBody>
      </p:sp>
    </p:spTree>
    <p:extLst>
      <p:ext uri="{BB962C8B-B14F-4D97-AF65-F5344CB8AC3E}">
        <p14:creationId xmlns:p14="http://schemas.microsoft.com/office/powerpoint/2010/main" val="79970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 Language</a:t>
            </a:r>
          </a:p>
        </p:txBody>
      </p:sp>
      <p:sp>
        <p:nvSpPr>
          <p:cNvPr id="3" name="Content Placeholder 2"/>
          <p:cNvSpPr>
            <a:spLocks noGrp="1"/>
          </p:cNvSpPr>
          <p:nvPr>
            <p:ph idx="1"/>
          </p:nvPr>
        </p:nvSpPr>
        <p:spPr>
          <a:xfrm>
            <a:off x="5218273" y="2595562"/>
            <a:ext cx="4436349" cy="3883234"/>
          </a:xfrm>
        </p:spPr>
        <p:txBody>
          <a:bodyPr>
            <a:normAutofit fontScale="70000" lnSpcReduction="20000"/>
          </a:bodyPr>
          <a:lstStyle/>
          <a:p>
            <a:r>
              <a:rPr lang="en-US" sz="2800" b="1" dirty="0"/>
              <a:t>Euphony</a:t>
            </a:r>
          </a:p>
          <a:p>
            <a:r>
              <a:rPr lang="en-US" sz="2800" b="1" dirty="0"/>
              <a:t>Hyperbole</a:t>
            </a:r>
          </a:p>
          <a:p>
            <a:r>
              <a:rPr lang="en-US" sz="2800" b="1" dirty="0"/>
              <a:t>Idiom</a:t>
            </a:r>
          </a:p>
          <a:p>
            <a:r>
              <a:rPr lang="en-US" sz="2800" b="1" dirty="0"/>
              <a:t>Onomatopoeia</a:t>
            </a:r>
          </a:p>
          <a:p>
            <a:r>
              <a:rPr lang="en-US" sz="2800" b="1" dirty="0"/>
              <a:t>Oxymoron</a:t>
            </a:r>
          </a:p>
          <a:p>
            <a:r>
              <a:rPr lang="en-US" sz="2800" b="1" dirty="0"/>
              <a:t>Pun</a:t>
            </a:r>
          </a:p>
          <a:p>
            <a:r>
              <a:rPr lang="en-US" sz="2800" b="1" dirty="0"/>
              <a:t>Understatement</a:t>
            </a:r>
          </a:p>
          <a:p>
            <a:r>
              <a:rPr lang="en-US" sz="2800" b="1" dirty="0"/>
              <a:t>.</a:t>
            </a:r>
          </a:p>
        </p:txBody>
      </p:sp>
      <p:sp>
        <p:nvSpPr>
          <p:cNvPr id="4" name="Content Placeholder 2"/>
          <p:cNvSpPr txBox="1">
            <a:spLocks/>
          </p:cNvSpPr>
          <p:nvPr/>
        </p:nvSpPr>
        <p:spPr>
          <a:xfrm>
            <a:off x="1528655" y="2604309"/>
            <a:ext cx="5303255" cy="388323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2800" b="1" dirty="0"/>
              <a:t>Alliteration</a:t>
            </a:r>
          </a:p>
          <a:p>
            <a:r>
              <a:rPr lang="en-US" sz="2800" b="1" dirty="0"/>
              <a:t>Assonance</a:t>
            </a:r>
          </a:p>
          <a:p>
            <a:r>
              <a:rPr lang="en-US" sz="2800" b="1" dirty="0"/>
              <a:t>Cacophony</a:t>
            </a:r>
          </a:p>
          <a:p>
            <a:r>
              <a:rPr lang="en-US" sz="2800" b="1" dirty="0"/>
              <a:t>Colloquial Language</a:t>
            </a:r>
          </a:p>
          <a:p>
            <a:r>
              <a:rPr lang="en-US" sz="2800" b="1" dirty="0"/>
              <a:t>Consonance</a:t>
            </a:r>
          </a:p>
          <a:p>
            <a:r>
              <a:rPr lang="en-US" sz="2800" b="1" dirty="0"/>
              <a:t>Denotation</a:t>
            </a:r>
          </a:p>
          <a:p>
            <a:r>
              <a:rPr lang="en-US" sz="2800" b="1" dirty="0"/>
              <a:t>Diction &amp; Dialect</a:t>
            </a:r>
          </a:p>
          <a:p>
            <a:r>
              <a:rPr lang="en-US" sz="2800" b="1" dirty="0"/>
              <a:t>Euphemism</a:t>
            </a:r>
          </a:p>
          <a:p>
            <a:pPr marL="0" indent="0">
              <a:buNone/>
            </a:pPr>
            <a:endParaRPr lang="en-US" sz="2600" b="1" dirty="0"/>
          </a:p>
        </p:txBody>
      </p:sp>
    </p:spTree>
    <p:extLst>
      <p:ext uri="{BB962C8B-B14F-4D97-AF65-F5344CB8AC3E}">
        <p14:creationId xmlns:p14="http://schemas.microsoft.com/office/powerpoint/2010/main" val="117529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Literary Analysis</a:t>
            </a:r>
          </a:p>
        </p:txBody>
      </p:sp>
      <p:sp>
        <p:nvSpPr>
          <p:cNvPr id="3" name="Content Placeholder 2"/>
          <p:cNvSpPr>
            <a:spLocks noGrp="1"/>
          </p:cNvSpPr>
          <p:nvPr>
            <p:ph idx="1"/>
          </p:nvPr>
        </p:nvSpPr>
        <p:spPr/>
        <p:txBody>
          <a:bodyPr>
            <a:normAutofit/>
          </a:bodyPr>
          <a:lstStyle/>
          <a:p>
            <a:r>
              <a:rPr lang="en-US" sz="2800" b="1" dirty="0"/>
              <a:t>Theoretical literary analysis is comprised of a close reading and a larger critical lens. Therefore, one’s argument analyzes all of the three critical aspects of close reading, but also ties this into an overarching theoretical framework. Additional research on the writer’s behalf is necessary.</a:t>
            </a:r>
          </a:p>
        </p:txBody>
      </p:sp>
    </p:spTree>
    <p:extLst>
      <p:ext uri="{BB962C8B-B14F-4D97-AF65-F5344CB8AC3E}">
        <p14:creationId xmlns:p14="http://schemas.microsoft.com/office/powerpoint/2010/main" val="308661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Applied Literary Analysis</a:t>
            </a:r>
          </a:p>
        </p:txBody>
      </p:sp>
      <p:sp>
        <p:nvSpPr>
          <p:cNvPr id="3" name="Content Placeholder 2"/>
          <p:cNvSpPr>
            <a:spLocks noGrp="1"/>
          </p:cNvSpPr>
          <p:nvPr>
            <p:ph idx="1"/>
          </p:nvPr>
        </p:nvSpPr>
        <p:spPr/>
        <p:txBody>
          <a:bodyPr>
            <a:normAutofit/>
          </a:bodyPr>
          <a:lstStyle/>
          <a:p>
            <a:r>
              <a:rPr lang="en-US" sz="2800" b="1" dirty="0"/>
              <a:t>Applied literary analysis is when you better understand a text by trying to connect with what you are analyzing on a personal level and reflecting on that overlap. </a:t>
            </a:r>
          </a:p>
        </p:txBody>
      </p:sp>
    </p:spTree>
    <p:extLst>
      <p:ext uri="{BB962C8B-B14F-4D97-AF65-F5344CB8AC3E}">
        <p14:creationId xmlns:p14="http://schemas.microsoft.com/office/powerpoint/2010/main" val="347634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Literary Analysis</a:t>
            </a:r>
          </a:p>
        </p:txBody>
      </p:sp>
      <p:sp>
        <p:nvSpPr>
          <p:cNvPr id="3" name="Content Placeholder 2"/>
          <p:cNvSpPr>
            <a:spLocks noGrp="1"/>
          </p:cNvSpPr>
          <p:nvPr>
            <p:ph idx="1"/>
          </p:nvPr>
        </p:nvSpPr>
        <p:spPr/>
        <p:txBody>
          <a:bodyPr>
            <a:normAutofit/>
          </a:bodyPr>
          <a:lstStyle/>
          <a:p>
            <a:r>
              <a:rPr lang="en-US" sz="3600" b="1" dirty="0"/>
              <a:t>Comparative Literary Analysis</a:t>
            </a:r>
          </a:p>
          <a:p>
            <a:r>
              <a:rPr lang="en-US" sz="3600" b="1" dirty="0"/>
              <a:t>Close Reading</a:t>
            </a:r>
          </a:p>
          <a:p>
            <a:r>
              <a:rPr lang="en-US" sz="3600" b="1" dirty="0"/>
              <a:t>Theoretical Literary Analysis</a:t>
            </a:r>
          </a:p>
          <a:p>
            <a:r>
              <a:rPr lang="en-US" sz="3600" b="1" dirty="0"/>
              <a:t>Applied Literary Analysis</a:t>
            </a:r>
          </a:p>
        </p:txBody>
      </p:sp>
    </p:spTree>
    <p:extLst>
      <p:ext uri="{BB962C8B-B14F-4D97-AF65-F5344CB8AC3E}">
        <p14:creationId xmlns:p14="http://schemas.microsoft.com/office/powerpoint/2010/main" val="159433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Literary Analysis</a:t>
            </a:r>
          </a:p>
        </p:txBody>
      </p:sp>
      <p:sp>
        <p:nvSpPr>
          <p:cNvPr id="3" name="Content Placeholder 2"/>
          <p:cNvSpPr>
            <a:spLocks noGrp="1"/>
          </p:cNvSpPr>
          <p:nvPr>
            <p:ph idx="1"/>
          </p:nvPr>
        </p:nvSpPr>
        <p:spPr/>
        <p:txBody>
          <a:bodyPr>
            <a:normAutofit/>
          </a:bodyPr>
          <a:lstStyle/>
          <a:p>
            <a:r>
              <a:rPr lang="en-US" sz="2800" b="1" dirty="0"/>
              <a:t>This type of literary analysis asks the writer to create an argument that supports the idea that this piece is </a:t>
            </a:r>
            <a:r>
              <a:rPr lang="en-US" sz="2800" b="1" u="sng" dirty="0"/>
              <a:t>best</a:t>
            </a:r>
            <a:r>
              <a:rPr lang="en-US" sz="2800" b="1" dirty="0"/>
              <a:t> understood when read with another. The similarities and differences in the text create an ongoing dialogue that better explains the meaning of both texts.</a:t>
            </a:r>
          </a:p>
        </p:txBody>
      </p:sp>
    </p:spTree>
    <p:extLst>
      <p:ext uri="{BB962C8B-B14F-4D97-AF65-F5344CB8AC3E}">
        <p14:creationId xmlns:p14="http://schemas.microsoft.com/office/powerpoint/2010/main" val="254777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a:t>
            </a:r>
          </a:p>
        </p:txBody>
      </p:sp>
      <p:sp>
        <p:nvSpPr>
          <p:cNvPr id="3" name="Content Placeholder 2"/>
          <p:cNvSpPr>
            <a:spLocks noGrp="1"/>
          </p:cNvSpPr>
          <p:nvPr>
            <p:ph idx="1"/>
          </p:nvPr>
        </p:nvSpPr>
        <p:spPr/>
        <p:txBody>
          <a:bodyPr>
            <a:normAutofit/>
          </a:bodyPr>
          <a:lstStyle/>
          <a:p>
            <a:r>
              <a:rPr lang="en-US" sz="2800" b="1" dirty="0"/>
              <a:t>Close Reading is comprised of three parts. The first part entails looking at the purpose or the </a:t>
            </a:r>
            <a:r>
              <a:rPr lang="en-US" sz="2800" b="1" dirty="0">
                <a:solidFill>
                  <a:schemeClr val="accent1">
                    <a:lumMod val="75000"/>
                  </a:schemeClr>
                </a:solidFill>
              </a:rPr>
              <a:t>MEANING</a:t>
            </a:r>
            <a:r>
              <a:rPr lang="en-US" sz="2800" b="1" dirty="0"/>
              <a:t> of the text. The second part focuses on the </a:t>
            </a:r>
            <a:r>
              <a:rPr lang="en-US" sz="2800" b="1" dirty="0">
                <a:solidFill>
                  <a:srgbClr val="7A9610"/>
                </a:solidFill>
              </a:rPr>
              <a:t>WRITING STRATEGY </a:t>
            </a:r>
            <a:r>
              <a:rPr lang="en-US" sz="2800" b="1" dirty="0"/>
              <a:t>style and its significance. The third part analyzes the </a:t>
            </a:r>
            <a:r>
              <a:rPr lang="en-US" sz="2800" b="1" dirty="0">
                <a:solidFill>
                  <a:srgbClr val="7A9610"/>
                </a:solidFill>
              </a:rPr>
              <a:t>LANGUAGE</a:t>
            </a:r>
            <a:r>
              <a:rPr lang="en-US" sz="2800" b="1" dirty="0"/>
              <a:t> in the text and its role in understanding the text. </a:t>
            </a:r>
          </a:p>
        </p:txBody>
      </p:sp>
    </p:spTree>
    <p:extLst>
      <p:ext uri="{BB962C8B-B14F-4D97-AF65-F5344CB8AC3E}">
        <p14:creationId xmlns:p14="http://schemas.microsoft.com/office/powerpoint/2010/main" val="3222242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 Meaning</a:t>
            </a:r>
          </a:p>
        </p:txBody>
      </p:sp>
      <p:sp>
        <p:nvSpPr>
          <p:cNvPr id="3" name="Content Placeholder 2"/>
          <p:cNvSpPr>
            <a:spLocks noGrp="1"/>
          </p:cNvSpPr>
          <p:nvPr>
            <p:ph idx="1"/>
          </p:nvPr>
        </p:nvSpPr>
        <p:spPr>
          <a:xfrm>
            <a:off x="3339522" y="2595562"/>
            <a:ext cx="5385378" cy="3670767"/>
          </a:xfrm>
        </p:spPr>
        <p:txBody>
          <a:bodyPr>
            <a:normAutofit fontScale="85000" lnSpcReduction="20000"/>
          </a:bodyPr>
          <a:lstStyle/>
          <a:p>
            <a:r>
              <a:rPr lang="en-US" sz="2800" b="1" dirty="0"/>
              <a:t>Meaning.</a:t>
            </a:r>
          </a:p>
          <a:p>
            <a:pPr lvl="1"/>
            <a:r>
              <a:rPr lang="en-US" sz="2600" b="1" dirty="0"/>
              <a:t>Impressions. What is the main idea? What are the supporting details? If you were to dissect this paper, what would you find?</a:t>
            </a:r>
          </a:p>
          <a:p>
            <a:pPr lvl="1"/>
            <a:r>
              <a:rPr lang="en-US" sz="2600" b="1" dirty="0"/>
              <a:t>What is the purpose of the text?</a:t>
            </a:r>
          </a:p>
          <a:p>
            <a:pPr lvl="1"/>
            <a:r>
              <a:rPr lang="en-US" sz="2600" b="1" dirty="0"/>
              <a:t>What implications revolve around the title? The main character? The narrator?</a:t>
            </a:r>
          </a:p>
          <a:p>
            <a:pPr lvl="1"/>
            <a:r>
              <a:rPr lang="en-US" sz="2600" b="1" dirty="0"/>
              <a:t>What symbols are used and why?</a:t>
            </a:r>
          </a:p>
        </p:txBody>
      </p:sp>
      <p:pic>
        <p:nvPicPr>
          <p:cNvPr id="4" name="Picture 3" descr="meaning.jpg"/>
          <p:cNvPicPr>
            <a:picLocks noChangeAspect="1"/>
          </p:cNvPicPr>
          <p:nvPr/>
        </p:nvPicPr>
        <p:blipFill>
          <a:blip r:embed="rId2">
            <a:extLst>
              <a:ext uri="{BEBA8EAE-BF5A-486C-A8C5-ECC9F3942E4B}">
                <a14:imgProps xmlns:a14="http://schemas.microsoft.com/office/drawing/2010/main">
                  <a14:imgLayer r:embed="rId3">
                    <a14:imgEffect>
                      <a14:saturation sat="33000"/>
                    </a14:imgEffect>
                  </a14:imgLayer>
                </a14:imgProps>
              </a:ext>
              <a:ext uri="{28A0092B-C50C-407E-A947-70E740481C1C}">
                <a14:useLocalDpi xmlns:a14="http://schemas.microsoft.com/office/drawing/2010/main" val="0"/>
              </a:ext>
            </a:extLst>
          </a:blip>
          <a:stretch>
            <a:fillRect/>
          </a:stretch>
        </p:blipFill>
        <p:spPr>
          <a:xfrm>
            <a:off x="266700" y="3139453"/>
            <a:ext cx="3072822" cy="2304617"/>
          </a:xfrm>
          <a:prstGeom prst="rect">
            <a:avLst/>
          </a:prstGeom>
        </p:spPr>
      </p:pic>
    </p:spTree>
    <p:extLst>
      <p:ext uri="{BB962C8B-B14F-4D97-AF65-F5344CB8AC3E}">
        <p14:creationId xmlns:p14="http://schemas.microsoft.com/office/powerpoint/2010/main" val="2000818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 Meaning</a:t>
            </a:r>
          </a:p>
        </p:txBody>
      </p:sp>
      <p:sp>
        <p:nvSpPr>
          <p:cNvPr id="3" name="Content Placeholder 2"/>
          <p:cNvSpPr>
            <a:spLocks noGrp="1"/>
          </p:cNvSpPr>
          <p:nvPr>
            <p:ph idx="1"/>
          </p:nvPr>
        </p:nvSpPr>
        <p:spPr>
          <a:xfrm>
            <a:off x="3666101" y="2604309"/>
            <a:ext cx="3600887" cy="3670767"/>
          </a:xfrm>
        </p:spPr>
        <p:txBody>
          <a:bodyPr>
            <a:normAutofit lnSpcReduction="10000"/>
          </a:bodyPr>
          <a:lstStyle/>
          <a:p>
            <a:r>
              <a:rPr lang="en-US" sz="2800" b="1" dirty="0"/>
              <a:t>Juxtaposition</a:t>
            </a:r>
          </a:p>
          <a:p>
            <a:r>
              <a:rPr lang="en-US" sz="2800" b="1" dirty="0"/>
              <a:t>Metaphor</a:t>
            </a:r>
          </a:p>
          <a:p>
            <a:r>
              <a:rPr lang="en-US" sz="2800" b="1" dirty="0"/>
              <a:t>Simile</a:t>
            </a:r>
          </a:p>
          <a:p>
            <a:r>
              <a:rPr lang="en-US" sz="2800" b="1" dirty="0"/>
              <a:t>Monologues</a:t>
            </a:r>
          </a:p>
          <a:p>
            <a:r>
              <a:rPr lang="en-US" sz="2800" b="1" dirty="0"/>
              <a:t>Oxymoron</a:t>
            </a:r>
          </a:p>
          <a:p>
            <a:r>
              <a:rPr lang="en-US" sz="2800" b="1" dirty="0"/>
              <a:t>Paradox</a:t>
            </a:r>
            <a:endParaRPr lang="en-US" sz="2600" b="1" dirty="0"/>
          </a:p>
        </p:txBody>
      </p:sp>
      <p:sp>
        <p:nvSpPr>
          <p:cNvPr id="4" name="Content Placeholder 2"/>
          <p:cNvSpPr txBox="1">
            <a:spLocks/>
          </p:cNvSpPr>
          <p:nvPr/>
        </p:nvSpPr>
        <p:spPr>
          <a:xfrm>
            <a:off x="376285" y="2595562"/>
            <a:ext cx="3600887" cy="367076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2800" b="1" dirty="0"/>
              <a:t>Allegory</a:t>
            </a:r>
          </a:p>
          <a:p>
            <a:r>
              <a:rPr lang="en-US" sz="2800" b="1" dirty="0"/>
              <a:t>Allusions</a:t>
            </a:r>
          </a:p>
          <a:p>
            <a:r>
              <a:rPr lang="en-US" sz="2800" b="1" dirty="0"/>
              <a:t>Epiphany</a:t>
            </a:r>
          </a:p>
          <a:p>
            <a:r>
              <a:rPr lang="en-US" sz="2800" b="1" dirty="0"/>
              <a:t>Foreshadowing</a:t>
            </a:r>
          </a:p>
          <a:p>
            <a:r>
              <a:rPr lang="en-US" sz="2800" b="1" dirty="0"/>
              <a:t>Imagery</a:t>
            </a:r>
          </a:p>
          <a:p>
            <a:r>
              <a:rPr lang="en-US" sz="2800" b="1" dirty="0"/>
              <a:t>Personification</a:t>
            </a:r>
            <a:endParaRPr lang="en-US" sz="2600" b="1" dirty="0"/>
          </a:p>
        </p:txBody>
      </p:sp>
      <p:sp>
        <p:nvSpPr>
          <p:cNvPr id="5" name="Content Placeholder 2"/>
          <p:cNvSpPr txBox="1">
            <a:spLocks/>
          </p:cNvSpPr>
          <p:nvPr/>
        </p:nvSpPr>
        <p:spPr>
          <a:xfrm>
            <a:off x="6608491" y="2604309"/>
            <a:ext cx="3600887" cy="367076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2800" b="1" dirty="0"/>
              <a:t>Irony</a:t>
            </a:r>
          </a:p>
          <a:p>
            <a:r>
              <a:rPr lang="en-US" sz="2800" b="1" dirty="0"/>
              <a:t>Sarcasm</a:t>
            </a:r>
          </a:p>
          <a:p>
            <a:r>
              <a:rPr lang="en-US" sz="2800" b="1" dirty="0"/>
              <a:t>Satire</a:t>
            </a:r>
          </a:p>
          <a:p>
            <a:r>
              <a:rPr lang="en-US" sz="2800" b="1" dirty="0"/>
              <a:t>Symbol</a:t>
            </a:r>
          </a:p>
          <a:p>
            <a:r>
              <a:rPr lang="en-US" sz="2800" b="1" dirty="0"/>
              <a:t>Wit</a:t>
            </a:r>
          </a:p>
          <a:p>
            <a:r>
              <a:rPr lang="en-US" sz="2800" b="1" dirty="0"/>
              <a:t>Apostrophe</a:t>
            </a:r>
          </a:p>
          <a:p>
            <a:pPr marL="0" indent="0">
              <a:buNone/>
            </a:pPr>
            <a:endParaRPr lang="en-US" sz="2600" b="1" dirty="0"/>
          </a:p>
        </p:txBody>
      </p:sp>
    </p:spTree>
    <p:extLst>
      <p:ext uri="{BB962C8B-B14F-4D97-AF65-F5344CB8AC3E}">
        <p14:creationId xmlns:p14="http://schemas.microsoft.com/office/powerpoint/2010/main" val="2133468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 Writing Strategy</a:t>
            </a:r>
          </a:p>
        </p:txBody>
      </p:sp>
      <p:sp>
        <p:nvSpPr>
          <p:cNvPr id="3" name="Content Placeholder 2"/>
          <p:cNvSpPr>
            <a:spLocks noGrp="1"/>
          </p:cNvSpPr>
          <p:nvPr>
            <p:ph idx="1"/>
          </p:nvPr>
        </p:nvSpPr>
        <p:spPr>
          <a:xfrm>
            <a:off x="3210174" y="2595562"/>
            <a:ext cx="5514725" cy="3670767"/>
          </a:xfrm>
        </p:spPr>
        <p:txBody>
          <a:bodyPr>
            <a:normAutofit fontScale="77500" lnSpcReduction="20000"/>
          </a:bodyPr>
          <a:lstStyle/>
          <a:p>
            <a:r>
              <a:rPr lang="en-US" sz="2800" b="1" dirty="0"/>
              <a:t>Writing Style.</a:t>
            </a:r>
          </a:p>
          <a:p>
            <a:pPr lvl="1"/>
            <a:r>
              <a:rPr lang="en-US" sz="2600" b="1" dirty="0"/>
              <a:t>How does the author format the text?</a:t>
            </a:r>
          </a:p>
          <a:p>
            <a:pPr lvl="1"/>
            <a:r>
              <a:rPr lang="en-US" sz="2600" b="1" dirty="0"/>
              <a:t>What is the effect of the narrative technique? How does the plot diagram unfold? </a:t>
            </a:r>
          </a:p>
          <a:p>
            <a:pPr lvl="1"/>
            <a:r>
              <a:rPr lang="en-US" sz="2600" b="1" dirty="0"/>
              <a:t>Are the transitions effective?</a:t>
            </a:r>
          </a:p>
          <a:p>
            <a:pPr lvl="1"/>
            <a:r>
              <a:rPr lang="en-US" sz="2600" b="1" dirty="0"/>
              <a:t>How does the author’s tone influence the atmosphere?</a:t>
            </a:r>
          </a:p>
          <a:p>
            <a:pPr lvl="1"/>
            <a:r>
              <a:rPr lang="en-US" sz="2600" b="1" dirty="0"/>
              <a:t>How is the author directly or indirectly characterizing? Is it effective? Intentional? </a:t>
            </a:r>
          </a:p>
        </p:txBody>
      </p:sp>
      <p:pic>
        <p:nvPicPr>
          <p:cNvPr id="4" name="Picture 3" descr="writing-828911_960_7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44" y="3108587"/>
            <a:ext cx="3256302" cy="2170868"/>
          </a:xfrm>
          <a:prstGeom prst="rect">
            <a:avLst/>
          </a:prstGeom>
        </p:spPr>
      </p:pic>
    </p:spTree>
    <p:extLst>
      <p:ext uri="{BB962C8B-B14F-4D97-AF65-F5344CB8AC3E}">
        <p14:creationId xmlns:p14="http://schemas.microsoft.com/office/powerpoint/2010/main" val="1777609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 Writing Style</a:t>
            </a:r>
          </a:p>
        </p:txBody>
      </p:sp>
      <p:sp>
        <p:nvSpPr>
          <p:cNvPr id="3" name="Content Placeholder 2"/>
          <p:cNvSpPr>
            <a:spLocks noGrp="1"/>
          </p:cNvSpPr>
          <p:nvPr>
            <p:ph idx="1"/>
          </p:nvPr>
        </p:nvSpPr>
        <p:spPr>
          <a:xfrm>
            <a:off x="3042880" y="2604309"/>
            <a:ext cx="3600887" cy="3670767"/>
          </a:xfrm>
        </p:spPr>
        <p:txBody>
          <a:bodyPr>
            <a:normAutofit fontScale="62500" lnSpcReduction="20000"/>
          </a:bodyPr>
          <a:lstStyle/>
          <a:p>
            <a:r>
              <a:rPr lang="en-US" sz="2800" b="1" dirty="0"/>
              <a:t>Idioms</a:t>
            </a:r>
          </a:p>
          <a:p>
            <a:r>
              <a:rPr lang="en-US" sz="2800" b="1" dirty="0"/>
              <a:t>End Rhyme</a:t>
            </a:r>
          </a:p>
          <a:p>
            <a:r>
              <a:rPr lang="en-US" sz="2800" b="1" dirty="0"/>
              <a:t>Enjambment</a:t>
            </a:r>
          </a:p>
          <a:p>
            <a:r>
              <a:rPr lang="en-US" sz="2800" b="1" dirty="0"/>
              <a:t>Epitaph</a:t>
            </a:r>
          </a:p>
          <a:p>
            <a:r>
              <a:rPr lang="en-US" sz="2800" b="1" dirty="0"/>
              <a:t>Internal Rhyme</a:t>
            </a:r>
          </a:p>
          <a:p>
            <a:r>
              <a:rPr lang="en-US" sz="2800" b="1" dirty="0"/>
              <a:t>Lyric</a:t>
            </a:r>
          </a:p>
          <a:p>
            <a:r>
              <a:rPr lang="en-US" sz="2800" b="1" dirty="0"/>
              <a:t>Sonnet</a:t>
            </a:r>
          </a:p>
          <a:p>
            <a:r>
              <a:rPr lang="en-US" sz="2800" b="1" dirty="0"/>
              <a:t>Rhetorical Questions</a:t>
            </a:r>
            <a:endParaRPr lang="en-US" sz="2600" b="1" dirty="0"/>
          </a:p>
        </p:txBody>
      </p:sp>
      <p:sp>
        <p:nvSpPr>
          <p:cNvPr id="4" name="Content Placeholder 2"/>
          <p:cNvSpPr txBox="1">
            <a:spLocks/>
          </p:cNvSpPr>
          <p:nvPr/>
        </p:nvSpPr>
        <p:spPr>
          <a:xfrm>
            <a:off x="376285" y="2595562"/>
            <a:ext cx="3600887" cy="3670767"/>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2800" b="1" dirty="0"/>
              <a:t>Atmosphere</a:t>
            </a:r>
          </a:p>
          <a:p>
            <a:r>
              <a:rPr lang="en-US" sz="2800" b="1" dirty="0"/>
              <a:t>Ballad</a:t>
            </a:r>
          </a:p>
          <a:p>
            <a:r>
              <a:rPr lang="en-US" sz="2800" b="1" dirty="0"/>
              <a:t>Blank Verse</a:t>
            </a:r>
          </a:p>
          <a:p>
            <a:r>
              <a:rPr lang="en-US" sz="2800" b="1" dirty="0"/>
              <a:t>Caesura</a:t>
            </a:r>
          </a:p>
          <a:p>
            <a:r>
              <a:rPr lang="en-US" sz="2800" b="1" dirty="0"/>
              <a:t>Couplets</a:t>
            </a:r>
          </a:p>
          <a:p>
            <a:r>
              <a:rPr lang="en-US" sz="2800" b="1" dirty="0"/>
              <a:t>Elegy</a:t>
            </a:r>
          </a:p>
          <a:p>
            <a:r>
              <a:rPr lang="en-US" sz="2800" b="1" dirty="0"/>
              <a:t>Slant Rhyme</a:t>
            </a:r>
          </a:p>
          <a:p>
            <a:r>
              <a:rPr lang="en-US" sz="2800" b="1" dirty="0"/>
              <a:t>Tone</a:t>
            </a:r>
          </a:p>
          <a:p>
            <a:pPr marL="0" indent="0">
              <a:buNone/>
            </a:pPr>
            <a:endParaRPr lang="en-US" sz="2600" b="1" dirty="0"/>
          </a:p>
        </p:txBody>
      </p:sp>
      <p:sp>
        <p:nvSpPr>
          <p:cNvPr id="5" name="Content Placeholder 2"/>
          <p:cNvSpPr txBox="1">
            <a:spLocks/>
          </p:cNvSpPr>
          <p:nvPr/>
        </p:nvSpPr>
        <p:spPr>
          <a:xfrm>
            <a:off x="6338036" y="2604309"/>
            <a:ext cx="3600887" cy="3670767"/>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2800" b="1" dirty="0"/>
              <a:t>Imagery</a:t>
            </a:r>
          </a:p>
          <a:p>
            <a:r>
              <a:rPr lang="en-US" sz="2800" b="1" dirty="0"/>
              <a:t>Irony</a:t>
            </a:r>
          </a:p>
          <a:p>
            <a:r>
              <a:rPr lang="en-US" sz="2800" b="1" dirty="0"/>
              <a:t>Meter</a:t>
            </a:r>
          </a:p>
          <a:p>
            <a:r>
              <a:rPr lang="en-US" sz="2800" b="1" dirty="0"/>
              <a:t>Ode</a:t>
            </a:r>
          </a:p>
          <a:p>
            <a:r>
              <a:rPr lang="en-US" sz="2800" b="1" dirty="0"/>
              <a:t>Repetition</a:t>
            </a:r>
          </a:p>
          <a:p>
            <a:r>
              <a:rPr lang="en-US" sz="2800" b="1" dirty="0"/>
              <a:t>Rhythm</a:t>
            </a:r>
          </a:p>
          <a:p>
            <a:r>
              <a:rPr lang="en-US" sz="2800" b="1" dirty="0"/>
              <a:t>Stream-of-</a:t>
            </a:r>
          </a:p>
          <a:p>
            <a:pPr marL="0" indent="0">
              <a:buNone/>
            </a:pPr>
            <a:r>
              <a:rPr lang="en-US" sz="2800" b="1" dirty="0"/>
              <a:t>Consciousness</a:t>
            </a:r>
          </a:p>
          <a:p>
            <a:pPr marL="0" indent="0">
              <a:buNone/>
            </a:pPr>
            <a:endParaRPr lang="en-US" sz="2600" b="1" dirty="0"/>
          </a:p>
        </p:txBody>
      </p:sp>
    </p:spTree>
    <p:extLst>
      <p:ext uri="{BB962C8B-B14F-4D97-AF65-F5344CB8AC3E}">
        <p14:creationId xmlns:p14="http://schemas.microsoft.com/office/powerpoint/2010/main" val="2474063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 Language</a:t>
            </a:r>
          </a:p>
        </p:txBody>
      </p:sp>
      <p:sp>
        <p:nvSpPr>
          <p:cNvPr id="3" name="Content Placeholder 2"/>
          <p:cNvSpPr>
            <a:spLocks noGrp="1"/>
          </p:cNvSpPr>
          <p:nvPr>
            <p:ph idx="1"/>
          </p:nvPr>
        </p:nvSpPr>
        <p:spPr>
          <a:xfrm>
            <a:off x="2982536" y="2595562"/>
            <a:ext cx="6161464" cy="3670767"/>
          </a:xfrm>
        </p:spPr>
        <p:txBody>
          <a:bodyPr>
            <a:normAutofit fontScale="85000" lnSpcReduction="20000"/>
          </a:bodyPr>
          <a:lstStyle/>
          <a:p>
            <a:r>
              <a:rPr lang="en-US" sz="2800" b="1" dirty="0"/>
              <a:t>Language.</a:t>
            </a:r>
          </a:p>
          <a:p>
            <a:pPr lvl="1"/>
            <a:r>
              <a:rPr lang="en-US" sz="2600" b="1" dirty="0"/>
              <a:t>How does the diction effect the story? How is dialect and dialogue implemented?</a:t>
            </a:r>
          </a:p>
          <a:p>
            <a:pPr lvl="1"/>
            <a:r>
              <a:rPr lang="en-US" sz="2600" b="1" dirty="0"/>
              <a:t>How is word choice and connotative meanings used to enhance the originality or atmosphere of the piece?</a:t>
            </a:r>
          </a:p>
          <a:p>
            <a:pPr lvl="1"/>
            <a:r>
              <a:rPr lang="en-US" sz="2600" b="1" dirty="0"/>
              <a:t>How are similes, metaphors, hyperboles, and understatements included?</a:t>
            </a:r>
          </a:p>
          <a:p>
            <a:pPr lvl="1"/>
            <a:r>
              <a:rPr lang="en-US" sz="2600" b="1" dirty="0"/>
              <a:t>Does word choice add to the culture of the novel? How so?</a:t>
            </a:r>
          </a:p>
        </p:txBody>
      </p:sp>
      <p:pic>
        <p:nvPicPr>
          <p:cNvPr id="4" name="Picture 3" descr="r&amp;r0208a.jpg"/>
          <p:cNvPicPr>
            <a:picLocks noChangeAspect="1"/>
          </p:cNvPicPr>
          <p:nvPr/>
        </p:nvPicPr>
        <p:blipFill>
          <a:blip r:embed="rId2">
            <a:extLst>
              <a:ext uri="{BEBA8EAE-BF5A-486C-A8C5-ECC9F3942E4B}">
                <a14:imgProps xmlns:a14="http://schemas.microsoft.com/office/drawing/2010/main">
                  <a14:imgLayer r:embed="rId3">
                    <a14:imgEffect>
                      <a14:saturation sat="33000"/>
                    </a14:imgEffect>
                  </a14:imgLayer>
                </a14:imgProps>
              </a:ext>
              <a:ext uri="{28A0092B-C50C-407E-A947-70E740481C1C}">
                <a14:useLocalDpi xmlns:a14="http://schemas.microsoft.com/office/drawing/2010/main" val="0"/>
              </a:ext>
            </a:extLst>
          </a:blip>
          <a:stretch>
            <a:fillRect/>
          </a:stretch>
        </p:blipFill>
        <p:spPr>
          <a:xfrm>
            <a:off x="321954" y="3374618"/>
            <a:ext cx="2954199" cy="2034177"/>
          </a:xfrm>
          <a:prstGeom prst="rect">
            <a:avLst/>
          </a:prstGeom>
        </p:spPr>
      </p:pic>
    </p:spTree>
    <p:extLst>
      <p:ext uri="{BB962C8B-B14F-4D97-AF65-F5344CB8AC3E}">
        <p14:creationId xmlns:p14="http://schemas.microsoft.com/office/powerpoint/2010/main" val="4077086008"/>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45</TotalTime>
  <Words>476</Words>
  <Application>Microsoft Macintosh PowerPoint</Application>
  <PresentationFormat>On-screen Show (4:3)</PresentationFormat>
  <Paragraphs>95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2</vt:lpstr>
      <vt:lpstr>Perception</vt:lpstr>
      <vt:lpstr>Literary Analysis</vt:lpstr>
      <vt:lpstr>Types of Literary Analysis</vt:lpstr>
      <vt:lpstr>Comparative Literary Analysis</vt:lpstr>
      <vt:lpstr>Close Reading</vt:lpstr>
      <vt:lpstr>Close Reading: Meaning</vt:lpstr>
      <vt:lpstr>Close Reading: Meaning</vt:lpstr>
      <vt:lpstr>Close Reading: Writing Strategy</vt:lpstr>
      <vt:lpstr>Close Reading: Writing Style</vt:lpstr>
      <vt:lpstr>Close Reading: Language</vt:lpstr>
      <vt:lpstr>Close Reading: Language</vt:lpstr>
      <vt:lpstr>Theoretical Literary Analysis</vt:lpstr>
      <vt:lpstr>Applied Literary Analysis</vt:lpstr>
    </vt:vector>
  </TitlesOfParts>
  <Company>Indiana Unversity</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Analysis</dc:title>
  <dc:creator>Kaylie Fougerousse</dc:creator>
  <cp:lastModifiedBy>Fougerousse, Kaylie Elise</cp:lastModifiedBy>
  <cp:revision>11</cp:revision>
  <dcterms:created xsi:type="dcterms:W3CDTF">2016-04-24T13:53:49Z</dcterms:created>
  <dcterms:modified xsi:type="dcterms:W3CDTF">2018-05-05T22:06:04Z</dcterms:modified>
</cp:coreProperties>
</file>