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/>
              <a:t>Literary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CFA English 10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Pre-Test Quarter One</a:t>
            </a:r>
          </a:p>
        </p:txBody>
      </p:sp>
    </p:spTree>
    <p:extLst>
      <p:ext uri="{BB962C8B-B14F-4D97-AF65-F5344CB8AC3E}">
        <p14:creationId xmlns:p14="http://schemas.microsoft.com/office/powerpoint/2010/main" val="248685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Pre-Test Question No.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/>
              <a:t>What is </a:t>
            </a:r>
            <a:r>
              <a:rPr lang="en-US" sz="4400" b="1" dirty="0">
                <a:solidFill>
                  <a:srgbClr val="0070C0"/>
                </a:solidFill>
              </a:rPr>
              <a:t>ironic</a:t>
            </a:r>
            <a:r>
              <a:rPr lang="en-US" sz="4400" b="1" dirty="0"/>
              <a:t> about the </a:t>
            </a:r>
            <a:r>
              <a:rPr lang="en-US" sz="4400" b="1" dirty="0">
                <a:solidFill>
                  <a:srgbClr val="0070C0"/>
                </a:solidFill>
              </a:rPr>
              <a:t>change</a:t>
            </a:r>
            <a:r>
              <a:rPr lang="en-US" sz="4400" b="1" dirty="0"/>
              <a:t> in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Helen’s character </a:t>
            </a:r>
            <a:r>
              <a:rPr lang="en-US" sz="4400" b="1" dirty="0"/>
              <a:t>from paragraph 5 to the end of the selection in paragraph 25? Cite </a:t>
            </a:r>
            <a:r>
              <a:rPr lang="en-US" sz="4400" b="1" dirty="0">
                <a:solidFill>
                  <a:srgbClr val="0070C0"/>
                </a:solidFill>
              </a:rPr>
              <a:t>textual evidence </a:t>
            </a:r>
            <a:r>
              <a:rPr lang="en-US" sz="4400" b="1" dirty="0"/>
              <a:t>to support your response. Record your answer on the answer sheet provided. </a:t>
            </a:r>
          </a:p>
        </p:txBody>
      </p:sp>
    </p:spTree>
    <p:extLst>
      <p:ext uri="{BB962C8B-B14F-4D97-AF65-F5344CB8AC3E}">
        <p14:creationId xmlns:p14="http://schemas.microsoft.com/office/powerpoint/2010/main" val="9262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“Home” Gwendolyn Brooks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/>
              <a:t>When reading, look for &amp; highlight the following:</a:t>
            </a:r>
          </a:p>
          <a:p>
            <a:r>
              <a:rPr lang="en-US" sz="4000" b="1" u="sng" dirty="0"/>
              <a:t>Characters</a:t>
            </a:r>
            <a:r>
              <a:rPr lang="en-US" sz="4000" b="1" dirty="0"/>
              <a:t> (Main Characters)</a:t>
            </a:r>
          </a:p>
          <a:p>
            <a:r>
              <a:rPr lang="en-US" sz="4000" b="1" u="sng" dirty="0"/>
              <a:t>Symbols</a:t>
            </a:r>
            <a:r>
              <a:rPr lang="en-US" sz="4000" b="1" dirty="0"/>
              <a:t> (colors, objects, seasons, etc.)</a:t>
            </a:r>
          </a:p>
          <a:p>
            <a:r>
              <a:rPr lang="en-US" sz="4000" b="1" u="sng" dirty="0"/>
              <a:t>Tone</a:t>
            </a:r>
            <a:r>
              <a:rPr lang="en-US" sz="4000" b="1" dirty="0"/>
              <a:t> (indicated by imagery, descriptions, and interpersonal relationships in the text)</a:t>
            </a:r>
          </a:p>
          <a:p>
            <a:r>
              <a:rPr lang="en-US" sz="4000" b="1" u="sng" dirty="0"/>
              <a:t>Themes</a:t>
            </a:r>
            <a:r>
              <a:rPr lang="en-US" sz="4000" b="1" dirty="0"/>
              <a:t> (critical lenses: SES, race, gender, capitalism, values, religion, etc.)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1729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Pre-Test Question No.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400" b="1" dirty="0"/>
              <a:t>Which of the following words would be the BEST </a:t>
            </a:r>
            <a:r>
              <a:rPr lang="en-US" sz="4400" b="1" dirty="0">
                <a:solidFill>
                  <a:srgbClr val="0070C0"/>
                </a:solidFill>
              </a:rPr>
              <a:t>substitution</a:t>
            </a:r>
            <a:r>
              <a:rPr lang="en-US" sz="4400" b="1" dirty="0"/>
              <a:t> for the word ‘</a:t>
            </a:r>
            <a:r>
              <a:rPr lang="en-US" sz="4400" b="1" dirty="0">
                <a:solidFill>
                  <a:srgbClr val="0070C0"/>
                </a:solidFill>
              </a:rPr>
              <a:t>merely</a:t>
            </a:r>
            <a:r>
              <a:rPr lang="en-US" sz="4400" b="1" dirty="0"/>
              <a:t>’ in the sixth paragraph?</a:t>
            </a:r>
          </a:p>
          <a:p>
            <a:r>
              <a:rPr lang="en-US" sz="4400" b="1" dirty="0"/>
              <a:t>A. Heavily</a:t>
            </a:r>
          </a:p>
          <a:p>
            <a:r>
              <a:rPr lang="en-US" sz="4400" b="1" dirty="0"/>
              <a:t>B. Simply</a:t>
            </a:r>
          </a:p>
          <a:p>
            <a:r>
              <a:rPr lang="en-US" sz="4400" b="1" dirty="0"/>
              <a:t>C. Only</a:t>
            </a:r>
          </a:p>
          <a:p>
            <a:r>
              <a:rPr lang="en-US" sz="4400" b="1" dirty="0"/>
              <a:t>D. Barely</a:t>
            </a:r>
          </a:p>
        </p:txBody>
      </p:sp>
    </p:spTree>
    <p:extLst>
      <p:ext uri="{BB962C8B-B14F-4D97-AF65-F5344CB8AC3E}">
        <p14:creationId xmlns:p14="http://schemas.microsoft.com/office/powerpoint/2010/main" val="328349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Pre-Test Question No.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b="1" dirty="0"/>
              <a:t>Which of the following pieces of </a:t>
            </a:r>
            <a:r>
              <a:rPr lang="en-US" sz="4400" b="1" dirty="0">
                <a:solidFill>
                  <a:srgbClr val="0070C0"/>
                </a:solidFill>
              </a:rPr>
              <a:t>textual evidence </a:t>
            </a:r>
            <a:r>
              <a:rPr lang="en-US" sz="4400" b="1" dirty="0"/>
              <a:t>BEST supports the </a:t>
            </a:r>
            <a:r>
              <a:rPr lang="en-US" sz="4400" b="1" dirty="0">
                <a:solidFill>
                  <a:srgbClr val="0070C0"/>
                </a:solidFill>
              </a:rPr>
              <a:t>central idea</a:t>
            </a:r>
            <a:r>
              <a:rPr lang="en-US" sz="4400" b="1" dirty="0"/>
              <a:t> that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Mama’s outlook </a:t>
            </a:r>
            <a:r>
              <a:rPr lang="en-US" sz="4400" b="1" dirty="0"/>
              <a:t>on life is that </a:t>
            </a:r>
            <a:r>
              <a:rPr lang="en-US" sz="4400" b="1" dirty="0">
                <a:solidFill>
                  <a:srgbClr val="0070C0"/>
                </a:solidFill>
              </a:rPr>
              <a:t>the glass is half-full</a:t>
            </a:r>
            <a:r>
              <a:rPr lang="en-US" sz="4400" b="1" dirty="0"/>
              <a:t>?</a:t>
            </a:r>
          </a:p>
          <a:p>
            <a:r>
              <a:rPr lang="en-US" sz="4400" b="1" dirty="0"/>
              <a:t>A. “We’ll be moving into a nice flat somewhere,” said Mama. “Somewhere on South Park, or Michigan, or Washington Park Court.”</a:t>
            </a:r>
          </a:p>
          <a:p>
            <a:r>
              <a:rPr lang="en-US" sz="4400" b="1" dirty="0"/>
              <a:t>B. “She knew from the way that they looked at her, that this had been a mistake.”</a:t>
            </a:r>
          </a:p>
          <a:p>
            <a:r>
              <a:rPr lang="en-US" sz="4400" b="1" dirty="0"/>
              <a:t>C. “He lives for us,” said Helen. “It’s us he loves. He wouldn’t want the house except for us.”</a:t>
            </a:r>
          </a:p>
          <a:p>
            <a:r>
              <a:rPr lang="en-US" sz="4400" b="1" dirty="0"/>
              <a:t>D. “But lately we’ve been helping. Harry and I.”</a:t>
            </a:r>
          </a:p>
        </p:txBody>
      </p:sp>
    </p:spTree>
    <p:extLst>
      <p:ext uri="{BB962C8B-B14F-4D97-AF65-F5344CB8AC3E}">
        <p14:creationId xmlns:p14="http://schemas.microsoft.com/office/powerpoint/2010/main" val="172854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Pre-Test Question No.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400" b="1" dirty="0"/>
              <a:t>Which of the following pieces of </a:t>
            </a:r>
            <a:r>
              <a:rPr lang="en-US" sz="4400" b="1" dirty="0">
                <a:solidFill>
                  <a:srgbClr val="0070C0"/>
                </a:solidFill>
              </a:rPr>
              <a:t>textual evidence </a:t>
            </a:r>
            <a:r>
              <a:rPr lang="en-US" sz="4400" b="1" dirty="0"/>
              <a:t>BEST describes the </a:t>
            </a:r>
            <a:r>
              <a:rPr lang="en-US" sz="4400" b="1" dirty="0">
                <a:solidFill>
                  <a:srgbClr val="0070C0"/>
                </a:solidFill>
              </a:rPr>
              <a:t>narrator’s feelings </a:t>
            </a:r>
            <a:r>
              <a:rPr lang="en-US" sz="4400" b="1" dirty="0"/>
              <a:t>toward the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house</a:t>
            </a:r>
            <a:r>
              <a:rPr lang="en-US" sz="4400" b="1" dirty="0"/>
              <a:t>?</a:t>
            </a:r>
          </a:p>
          <a:p>
            <a:r>
              <a:rPr lang="en-US" sz="4400" b="1" dirty="0"/>
              <a:t>A. “Today she said nothing. She merely organized gazed at a little hopping robin in the tree, her tree, and tried to keep the fronts of her eyes dry.”</a:t>
            </a:r>
          </a:p>
          <a:p>
            <a:r>
              <a:rPr lang="en-US" sz="4400" b="1" dirty="0"/>
              <a:t>B. “Those shafts and pools of light, the tree, the graceful iron, might soon be viewed possessively by different eyes.”</a:t>
            </a:r>
          </a:p>
          <a:p>
            <a:r>
              <a:rPr lang="en-US" sz="4400" b="1" dirty="0"/>
              <a:t>C. “Those flats, as the girls and Mama knew well, were burdens on wages twice the size of Papa’s. This was not mentioned now.”</a:t>
            </a:r>
          </a:p>
          <a:p>
            <a:r>
              <a:rPr lang="en-US" sz="4400" b="1" dirty="0"/>
              <a:t>D. “But she felt that the little line of white, sometimes rigged with smoked purple, and all that cream-shot saffron would never drift across any western sky except in the back of this house. The rain would drum with as sweet a dullness nowhere but here.”</a:t>
            </a:r>
          </a:p>
        </p:txBody>
      </p:sp>
    </p:spTree>
    <p:extLst>
      <p:ext uri="{BB962C8B-B14F-4D97-AF65-F5344CB8AC3E}">
        <p14:creationId xmlns:p14="http://schemas.microsoft.com/office/powerpoint/2010/main" val="166861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Pre-Test Question No.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400" b="1" dirty="0"/>
              <a:t>Which of the following pieces of </a:t>
            </a:r>
            <a:r>
              <a:rPr lang="en-US" sz="4400" b="1" dirty="0">
                <a:solidFill>
                  <a:srgbClr val="0070C0"/>
                </a:solidFill>
              </a:rPr>
              <a:t>textual evidence </a:t>
            </a:r>
            <a:r>
              <a:rPr lang="en-US" sz="4400" b="1" dirty="0"/>
              <a:t>BEST supports the claim that the </a:t>
            </a:r>
            <a:r>
              <a:rPr lang="en-US" sz="4400" b="1" dirty="0">
                <a:solidFill>
                  <a:srgbClr val="0070C0"/>
                </a:solidFill>
              </a:rPr>
              <a:t>house symbolizes happiness</a:t>
            </a:r>
            <a:r>
              <a:rPr lang="en-US" sz="4400" b="1" dirty="0"/>
              <a:t>?</a:t>
            </a:r>
          </a:p>
          <a:p>
            <a:r>
              <a:rPr lang="en-US" sz="4400" b="1" dirty="0"/>
              <a:t>A. “I have other friends that wouldn’t come down this far for anything, unless they were in a taxi.” (Paragraph 5)</a:t>
            </a:r>
          </a:p>
          <a:p>
            <a:r>
              <a:rPr lang="en-US" sz="4400" b="1" dirty="0"/>
              <a:t>B. “But she felt that the little line of white, sometimes rigged with smoked purple, and all that cream-shot saffron would never drift across any western sky except in the back of this house.” (Paragraph 10)</a:t>
            </a:r>
          </a:p>
          <a:p>
            <a:r>
              <a:rPr lang="en-US" sz="4400" b="1" dirty="0"/>
              <a:t>C. Mama got up and followed him through the front door. The girls knew better than to go in too.” (Paragraph 21)</a:t>
            </a:r>
          </a:p>
          <a:p>
            <a:r>
              <a:rPr lang="en-US" sz="4400" b="1" dirty="0"/>
              <a:t>D. “I think I’ll give a party. I haven’t given a party since I was eleven. I’d like some of my friends to just casually see that we’re homeowners.” (Paragraph 25)</a:t>
            </a:r>
          </a:p>
        </p:txBody>
      </p:sp>
    </p:spTree>
    <p:extLst>
      <p:ext uri="{BB962C8B-B14F-4D97-AF65-F5344CB8AC3E}">
        <p14:creationId xmlns:p14="http://schemas.microsoft.com/office/powerpoint/2010/main" val="29346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Pre-Test Question No.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b="1" dirty="0"/>
              <a:t>What is the </a:t>
            </a:r>
            <a:r>
              <a:rPr lang="en-US" sz="4400" b="1" dirty="0">
                <a:solidFill>
                  <a:srgbClr val="0070C0"/>
                </a:solidFill>
              </a:rPr>
              <a:t>purpose</a:t>
            </a:r>
            <a:r>
              <a:rPr lang="en-US" sz="4400" b="1" dirty="0"/>
              <a:t> for including the </a:t>
            </a:r>
            <a:r>
              <a:rPr lang="en-US" sz="4400" b="1" dirty="0">
                <a:solidFill>
                  <a:srgbClr val="0070C0"/>
                </a:solidFill>
              </a:rPr>
              <a:t>metaphor</a:t>
            </a:r>
            <a:r>
              <a:rPr lang="en-US" sz="4400" b="1" dirty="0"/>
              <a:t>, “The birds on South Park were mechanical birds, no better than poor caught canaries in those ‘rich’ women’s sun parlors” in paragraph 10?</a:t>
            </a:r>
          </a:p>
          <a:p>
            <a:r>
              <a:rPr lang="en-US" sz="4400" b="1" dirty="0"/>
              <a:t>A. to show the birds on South Park were just as pretty as the birds at their house. </a:t>
            </a:r>
          </a:p>
          <a:p>
            <a:r>
              <a:rPr lang="en-US" sz="4400" b="1" dirty="0"/>
              <a:t>B. to demonstrate the birds on South Park were a different breed; Helen wants to be like those birds.</a:t>
            </a:r>
          </a:p>
          <a:p>
            <a:r>
              <a:rPr lang="en-US" sz="4400" b="1" dirty="0"/>
              <a:t>C. to emphasize the birds on South Park were a dull grey compared to the birds at their house.</a:t>
            </a:r>
          </a:p>
          <a:p>
            <a:r>
              <a:rPr lang="en-US" sz="4400" b="1" dirty="0"/>
              <a:t>D. to show the birds on South Park were tame and boring: the exact opposite of Helen’s view of their house.</a:t>
            </a:r>
          </a:p>
        </p:txBody>
      </p:sp>
    </p:spTree>
    <p:extLst>
      <p:ext uri="{BB962C8B-B14F-4D97-AF65-F5344CB8AC3E}">
        <p14:creationId xmlns:p14="http://schemas.microsoft.com/office/powerpoint/2010/main" val="333877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Pre-Test Question No.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b="1" dirty="0"/>
              <a:t>Which of the following is the BEST way the sentence, “The rain would drum with as sweet a dullness nowhere but here,” (Paragraph 10) affects the story’s </a:t>
            </a:r>
            <a:r>
              <a:rPr lang="en-US" sz="4400" b="1" dirty="0">
                <a:solidFill>
                  <a:srgbClr val="0070C0"/>
                </a:solidFill>
              </a:rPr>
              <a:t>tone</a:t>
            </a:r>
            <a:r>
              <a:rPr lang="en-US" sz="4400" b="1" dirty="0"/>
              <a:t>?</a:t>
            </a:r>
          </a:p>
          <a:p>
            <a:r>
              <a:rPr lang="en-US" sz="4400" b="1" dirty="0"/>
              <a:t>A. It shows the gloomy, sullen tone present in the story.</a:t>
            </a:r>
          </a:p>
          <a:p>
            <a:r>
              <a:rPr lang="en-US" sz="4400" b="1" dirty="0"/>
              <a:t>B. It shows the anxiety the family feels when the storm clouds gather.</a:t>
            </a:r>
          </a:p>
          <a:p>
            <a:r>
              <a:rPr lang="en-US" sz="4400" b="1" dirty="0"/>
              <a:t>C. It expresses the feeling that this house is truly a home for the family.</a:t>
            </a:r>
          </a:p>
          <a:p>
            <a:r>
              <a:rPr lang="en-US" sz="4400" b="1" dirty="0"/>
              <a:t>D. It illustrates the comfort the family feels from the rain falling on the tin roof.</a:t>
            </a:r>
          </a:p>
        </p:txBody>
      </p:sp>
    </p:spTree>
    <p:extLst>
      <p:ext uri="{BB962C8B-B14F-4D97-AF65-F5344CB8AC3E}">
        <p14:creationId xmlns:p14="http://schemas.microsoft.com/office/powerpoint/2010/main" val="143214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Pre-Test Question No.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Describe the </a:t>
            </a:r>
            <a:r>
              <a:rPr lang="en-US" sz="4400" b="1" dirty="0">
                <a:solidFill>
                  <a:srgbClr val="0070C0"/>
                </a:solidFill>
              </a:rPr>
              <a:t>tone</a:t>
            </a:r>
            <a:r>
              <a:rPr lang="en-US" sz="4400" b="1" dirty="0"/>
              <a:t> of “Home.” Cite </a:t>
            </a:r>
            <a:r>
              <a:rPr lang="en-US" sz="4400" b="1" dirty="0">
                <a:solidFill>
                  <a:srgbClr val="0070C0"/>
                </a:solidFill>
              </a:rPr>
              <a:t>textual evidence </a:t>
            </a:r>
            <a:r>
              <a:rPr lang="en-US" sz="4400" b="1" dirty="0"/>
              <a:t>to show how the tone is </a:t>
            </a:r>
            <a:r>
              <a:rPr lang="en-US" sz="4400" b="1" dirty="0">
                <a:solidFill>
                  <a:srgbClr val="0070C0"/>
                </a:solidFill>
              </a:rPr>
              <a:t>developed</a:t>
            </a:r>
            <a:r>
              <a:rPr lang="en-US" sz="4400" b="1" dirty="0"/>
              <a:t>. Record your response on your answer sheet.</a:t>
            </a:r>
          </a:p>
        </p:txBody>
      </p:sp>
    </p:spTree>
    <p:extLst>
      <p:ext uri="{BB962C8B-B14F-4D97-AF65-F5344CB8AC3E}">
        <p14:creationId xmlns:p14="http://schemas.microsoft.com/office/powerpoint/2010/main" val="3737437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</TotalTime>
  <Words>860</Words>
  <Application>Microsoft Macintosh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Literary Analysis</vt:lpstr>
      <vt:lpstr>“Home” Gwendolyn Brooks</vt:lpstr>
      <vt:lpstr>Pre-Test Question No. 1</vt:lpstr>
      <vt:lpstr>Pre-Test Question No. 2</vt:lpstr>
      <vt:lpstr>Pre-Test Question No. 3</vt:lpstr>
      <vt:lpstr>Pre-Test Question No. 4</vt:lpstr>
      <vt:lpstr>Pre-Test Question No. 5</vt:lpstr>
      <vt:lpstr>Pre-Test Question No. 6</vt:lpstr>
      <vt:lpstr>Pre-Test Question No. 7</vt:lpstr>
      <vt:lpstr>Pre-Test Question No. 8</vt:lpstr>
    </vt:vector>
  </TitlesOfParts>
  <Company>NAFCS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Analysis</dc:title>
  <dc:creator>Kaylie Fougerousse</dc:creator>
  <cp:lastModifiedBy>Fougerousse, Kaylie Elise</cp:lastModifiedBy>
  <cp:revision>16</cp:revision>
  <dcterms:created xsi:type="dcterms:W3CDTF">2016-03-18T12:49:41Z</dcterms:created>
  <dcterms:modified xsi:type="dcterms:W3CDTF">2018-05-05T22:01:34Z</dcterms:modified>
</cp:coreProperties>
</file>