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62" r:id="rId6"/>
    <p:sldId id="268" r:id="rId7"/>
    <p:sldId id="269" r:id="rId8"/>
    <p:sldId id="270" r:id="rId9"/>
    <p:sldId id="260" r:id="rId10"/>
    <p:sldId id="265" r:id="rId11"/>
    <p:sldId id="259" r:id="rId12"/>
    <p:sldId id="263" r:id="rId13"/>
    <p:sldId id="261" r:id="rId14"/>
    <p:sldId id="264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510C-4AD2-BE4C-A190-628773632B6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5BFC-189E-5D47-8236-DFA15690D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510C-4AD2-BE4C-A190-628773632B6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5BFC-189E-5D47-8236-DFA15690D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8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510C-4AD2-BE4C-A190-628773632B6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5BFC-189E-5D47-8236-DFA15690D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8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510C-4AD2-BE4C-A190-628773632B6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5BFC-189E-5D47-8236-DFA15690D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8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510C-4AD2-BE4C-A190-628773632B6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5BFC-189E-5D47-8236-DFA15690D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6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510C-4AD2-BE4C-A190-628773632B6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5BFC-189E-5D47-8236-DFA15690D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0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510C-4AD2-BE4C-A190-628773632B6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5BFC-189E-5D47-8236-DFA15690D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1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510C-4AD2-BE4C-A190-628773632B6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5BFC-189E-5D47-8236-DFA15690D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4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510C-4AD2-BE4C-A190-628773632B6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5BFC-189E-5D47-8236-DFA15690D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4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510C-4AD2-BE4C-A190-628773632B6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5BFC-189E-5D47-8236-DFA15690D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2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510C-4AD2-BE4C-A190-628773632B6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5BFC-189E-5D47-8236-DFA15690D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8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8510C-4AD2-BE4C-A190-628773632B6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95BFC-189E-5D47-8236-DFA15690D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8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microsoft.com/office/2007/relationships/hdphoto" Target="../media/hdphoto7.wdp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microsoft.com/office/2007/relationships/hdphoto" Target="../media/hdphoto4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frm=1&amp;source=images&amp;cd=&amp;cad=rja&amp;uact=8&amp;ved=0CAcQjRxqFQoTCKDisIPjmcgCFZUVkgodYCcKdg&amp;url=https%3A%2F%2Ftwitter.com%2Fpbrlax&amp;bvm=bv.103388427,d.aWw&amp;psig=AFQjCNEyZGf3BwrlCsfG__9IwiXqCr773A&amp;ust=1443531169658013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piritanimal.info/tiger-spirit-animal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b="1" u="sng" dirty="0" smtClean="0"/>
              <a:t>Life of Pi</a:t>
            </a:r>
            <a:endParaRPr lang="en-US" sz="8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07711"/>
            <a:ext cx="6400800" cy="1752600"/>
          </a:xfrm>
        </p:spPr>
        <p:txBody>
          <a:bodyPr/>
          <a:lstStyle/>
          <a:p>
            <a:r>
              <a:rPr lang="en-US" b="1" dirty="0" smtClean="0"/>
              <a:t>Allegory &amp; Symbolism</a:t>
            </a:r>
            <a:endParaRPr lang="en-US" b="1" dirty="0"/>
          </a:p>
        </p:txBody>
      </p:sp>
      <p:pic>
        <p:nvPicPr>
          <p:cNvPr id="4" name="Picture 3" descr="0_84298_be4fac4_XXL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60" y="2617507"/>
            <a:ext cx="2682469" cy="3420901"/>
          </a:xfrm>
          <a:prstGeom prst="rect">
            <a:avLst/>
          </a:prstGeom>
        </p:spPr>
      </p:pic>
      <p:pic>
        <p:nvPicPr>
          <p:cNvPr id="5" name="Picture 4" descr="0_84298_be4fac4_XXL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" y="2617508"/>
            <a:ext cx="2682468" cy="3420900"/>
          </a:xfrm>
          <a:prstGeom prst="rect">
            <a:avLst/>
          </a:prstGeom>
        </p:spPr>
      </p:pic>
      <p:pic>
        <p:nvPicPr>
          <p:cNvPr id="6" name="Picture 5" descr="0_84298_be4fac4_XXL.jpe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29" y="2617508"/>
            <a:ext cx="2682469" cy="34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1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Others…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485"/>
            <a:ext cx="8229600" cy="4525963"/>
          </a:xfrm>
        </p:spPr>
        <p:txBody>
          <a:bodyPr/>
          <a:lstStyle/>
          <a:p>
            <a:r>
              <a:rPr lang="en-US" dirty="0" smtClean="0"/>
              <a:t>Colors (traditionally &amp; culturally)</a:t>
            </a:r>
          </a:p>
          <a:p>
            <a:r>
              <a:rPr lang="en-US" dirty="0" smtClean="0"/>
              <a:t>Seasons (and associated weather)</a:t>
            </a:r>
          </a:p>
          <a:p>
            <a:r>
              <a:rPr lang="en-US" dirty="0" smtClean="0"/>
              <a:t>Animals (and their natures &amp; abilities)</a:t>
            </a:r>
          </a:p>
          <a:p>
            <a:r>
              <a:rPr lang="en-US" dirty="0" smtClean="0"/>
              <a:t>Elements of Nature (earth, air, fire, water)</a:t>
            </a:r>
          </a:p>
          <a:p>
            <a:r>
              <a:rPr lang="en-US" dirty="0" smtClean="0"/>
              <a:t>Night or Day (and weather during each)</a:t>
            </a:r>
          </a:p>
          <a:p>
            <a:r>
              <a:rPr lang="en-US" dirty="0" smtClean="0"/>
              <a:t>Shapes (Octagons, hearts, diamonds, etc.)</a:t>
            </a:r>
          </a:p>
          <a:p>
            <a:r>
              <a:rPr lang="en-US" dirty="0" smtClean="0"/>
              <a:t>Icons (Logos, Religious Symbols, etc.)</a:t>
            </a:r>
          </a:p>
        </p:txBody>
      </p:sp>
    </p:spTree>
    <p:extLst>
      <p:ext uri="{BB962C8B-B14F-4D97-AF65-F5344CB8AC3E}">
        <p14:creationId xmlns:p14="http://schemas.microsoft.com/office/powerpoint/2010/main" val="1522332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18889" y="1549919"/>
            <a:ext cx="8229600" cy="1600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“Alternative” symbols; artistic divergence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8889" y="36167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/>
              <a:t>Literary Symbols</a:t>
            </a:r>
            <a:endParaRPr lang="en-US" sz="8000" b="1" dirty="0"/>
          </a:p>
        </p:txBody>
      </p:sp>
      <p:pic>
        <p:nvPicPr>
          <p:cNvPr id="7" name="Picture 6" descr="Screen Shot 2015-09-27 at 9.09.19 AM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8" y="2326379"/>
            <a:ext cx="3092523" cy="2014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-three-toed-tree-sloth-h-008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54" y="2326379"/>
            <a:ext cx="3357742" cy="2014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pondicherry-zo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9" y="4561310"/>
            <a:ext cx="3092523" cy="1960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land_fina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54" y="4561309"/>
            <a:ext cx="3448454" cy="1934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30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Richard Parker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174" y="1600200"/>
            <a:ext cx="8617552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 Encounter (1830s): </a:t>
            </a:r>
            <a:r>
              <a:rPr lang="en-US" u="sng" dirty="0" smtClean="0"/>
              <a:t>The Narrative of Arthur Gordon Pym</a:t>
            </a:r>
            <a:r>
              <a:rPr lang="en-US" dirty="0" smtClean="0"/>
              <a:t> by Edgar Allan Poe: Richard Parker= character eaten when Pym is lost at sea</a:t>
            </a:r>
          </a:p>
          <a:p>
            <a:r>
              <a:rPr lang="en-US" dirty="0" smtClean="0"/>
              <a:t>Second Encounter (1870s): yacht broke apart, four scrambled to a dingy. On day seventeen, they ate the cabin boy (Richard Parker). They were rescued three days later. </a:t>
            </a:r>
          </a:p>
          <a:p>
            <a:r>
              <a:rPr lang="en-US" dirty="0" smtClean="0"/>
              <a:t>Third Encounter (Year Not Stated): another ship wreck hosting a Richard Parker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84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Allegory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literary device in which each person, place, or thing is a symbol, which collectively works to make a </a:t>
            </a:r>
            <a:r>
              <a:rPr lang="en-US" b="1" dirty="0" smtClean="0"/>
              <a:t>distinct statement </a:t>
            </a:r>
            <a:r>
              <a:rPr lang="en-US" dirty="0" smtClean="0"/>
              <a:t>about specific abstractions, conventions, processes, or ideas in society at large. </a:t>
            </a:r>
          </a:p>
          <a:p>
            <a:r>
              <a:rPr lang="en-US" b="1" dirty="0" smtClean="0"/>
              <a:t>Limited</a:t>
            </a:r>
            <a:r>
              <a:rPr lang="en-US" dirty="0" smtClean="0"/>
              <a:t> interpretation</a:t>
            </a:r>
          </a:p>
          <a:p>
            <a:r>
              <a:rPr lang="en-US" dirty="0" smtClean="0"/>
              <a:t>Associated with didactic poetry</a:t>
            </a:r>
          </a:p>
          <a:p>
            <a:r>
              <a:rPr lang="en-US" dirty="0" smtClean="0"/>
              <a:t>Example in </a:t>
            </a:r>
            <a:r>
              <a:rPr lang="en-US" u="sng" dirty="0" smtClean="0"/>
              <a:t>Life of Pi</a:t>
            </a:r>
            <a:r>
              <a:rPr lang="en-US" dirty="0" smtClean="0"/>
              <a:t>: the second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16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Symbolism versus Allegory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Symbolism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more freedom in interpretation (due to both conventional employment and literary employment of symbols)</a:t>
            </a:r>
          </a:p>
          <a:p>
            <a:r>
              <a:rPr lang="en-US" b="1" dirty="0" smtClean="0"/>
              <a:t>Allegory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31859C"/>
                </a:solidFill>
              </a:rPr>
              <a:t>less freedom in interpretation; there is one intended statement being made</a:t>
            </a:r>
          </a:p>
          <a:p>
            <a:r>
              <a:rPr lang="en-US" b="1" dirty="0" smtClean="0"/>
              <a:t>Symbolism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E46C0A"/>
                </a:solidFill>
              </a:rPr>
              <a:t>more ambiguous</a:t>
            </a:r>
          </a:p>
          <a:p>
            <a:r>
              <a:rPr lang="en-US" b="1" dirty="0" smtClean="0"/>
              <a:t>Allegory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less ambiguous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97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Pinch of Allegory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</a:pPr>
            <a:r>
              <a:rPr lang="en-US" b="1" dirty="0" smtClean="0"/>
              <a:t>Richard Parker (Tiger)= </a:t>
            </a:r>
            <a:r>
              <a:rPr lang="en-US" b="1" dirty="0" smtClean="0">
                <a:solidFill>
                  <a:srgbClr val="E46C0A"/>
                </a:solidFill>
              </a:rPr>
              <a:t>Pi = </a:t>
            </a:r>
            <a:r>
              <a:rPr lang="en-US" b="1" dirty="0" smtClean="0">
                <a:solidFill>
                  <a:srgbClr val="31859C"/>
                </a:solidFill>
              </a:rPr>
              <a:t>Internal struggles</a:t>
            </a:r>
            <a:endParaRPr lang="en-US" b="1" dirty="0" smtClean="0"/>
          </a:p>
          <a:p>
            <a:pPr>
              <a:lnSpc>
                <a:spcPct val="200000"/>
              </a:lnSpc>
            </a:pPr>
            <a:r>
              <a:rPr lang="en-US" b="1" dirty="0" smtClean="0"/>
              <a:t>Orange Juice (Orangutan)= </a:t>
            </a:r>
            <a:r>
              <a:rPr lang="en-US" b="1" dirty="0" smtClean="0">
                <a:solidFill>
                  <a:srgbClr val="E46C0A"/>
                </a:solidFill>
              </a:rPr>
              <a:t>Pi’s Mother = </a:t>
            </a:r>
            <a:r>
              <a:rPr lang="en-US" b="1" dirty="0" smtClean="0">
                <a:solidFill>
                  <a:srgbClr val="31859C"/>
                </a:solidFill>
              </a:rPr>
              <a:t>The power of maternal instincts</a:t>
            </a:r>
            <a:endParaRPr lang="en-US" b="1" dirty="0" smtClean="0"/>
          </a:p>
          <a:p>
            <a:pPr>
              <a:lnSpc>
                <a:spcPct val="200000"/>
              </a:lnSpc>
            </a:pPr>
            <a:r>
              <a:rPr lang="en-US" b="1" dirty="0" smtClean="0"/>
              <a:t>Zebra= </a:t>
            </a:r>
            <a:r>
              <a:rPr lang="en-US" b="1" dirty="0" smtClean="0">
                <a:solidFill>
                  <a:srgbClr val="E46C0A"/>
                </a:solidFill>
              </a:rPr>
              <a:t>Sailor =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The innocent that suffer</a:t>
            </a:r>
            <a:endParaRPr lang="en-US" b="1" dirty="0" smtClean="0"/>
          </a:p>
          <a:p>
            <a:pPr>
              <a:lnSpc>
                <a:spcPct val="200000"/>
              </a:lnSpc>
            </a:pPr>
            <a:r>
              <a:rPr lang="en-US" b="1" dirty="0" smtClean="0"/>
              <a:t>Hyena= </a:t>
            </a:r>
            <a:r>
              <a:rPr lang="en-US" b="1" dirty="0" smtClean="0">
                <a:solidFill>
                  <a:srgbClr val="E46C0A"/>
                </a:solidFill>
              </a:rPr>
              <a:t>The French Cook = </a:t>
            </a:r>
            <a:r>
              <a:rPr lang="en-US" b="1" dirty="0" smtClean="0">
                <a:solidFill>
                  <a:srgbClr val="31859C"/>
                </a:solidFill>
              </a:rPr>
              <a:t>Disgusting &amp; disgraceful people</a:t>
            </a:r>
            <a:endParaRPr lang="en-US" b="1" dirty="0" smtClean="0"/>
          </a:p>
          <a:p>
            <a:pPr>
              <a:lnSpc>
                <a:spcPct val="200000"/>
              </a:lnSpc>
            </a:pPr>
            <a:r>
              <a:rPr lang="en-US" b="1" dirty="0" smtClean="0"/>
              <a:t>Blind Frenchman= </a:t>
            </a:r>
            <a:r>
              <a:rPr lang="en-US" b="1" dirty="0" smtClean="0">
                <a:solidFill>
                  <a:srgbClr val="E46C0A"/>
                </a:solidFill>
              </a:rPr>
              <a:t>The French Cook = </a:t>
            </a:r>
            <a:r>
              <a:rPr lang="en-US" b="1" dirty="0" smtClean="0">
                <a:solidFill>
                  <a:srgbClr val="31859C"/>
                </a:solidFill>
              </a:rPr>
              <a:t>Self-interested people</a:t>
            </a:r>
            <a:endParaRPr lang="en-US" b="1" dirty="0" smtClean="0">
              <a:solidFill>
                <a:srgbClr val="E46C0A"/>
              </a:solidFill>
            </a:endParaRP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7404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Magical Realism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literary (and artistic) movement that integrates fantastical elements into a real-world setting causing the reader to decipher “reality.”</a:t>
            </a:r>
          </a:p>
          <a:p>
            <a:r>
              <a:rPr lang="en-US" dirty="0" smtClean="0"/>
              <a:t>As we read </a:t>
            </a:r>
            <a:r>
              <a:rPr lang="en-US" u="sng" dirty="0" smtClean="0"/>
              <a:t>Life of Pi</a:t>
            </a:r>
            <a:r>
              <a:rPr lang="en-US" dirty="0" smtClean="0"/>
              <a:t>, the story continuously became more fantastical… less “real.” It began to defy logic, which was precisely the point. How far will reason take you before faith kicks in?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7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Symbolism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literary device employed to show a relationship between an object or living thing and a greater idea or abstract concept. </a:t>
            </a:r>
          </a:p>
          <a:p>
            <a:pPr lvl="1"/>
            <a:r>
              <a:rPr lang="en-US" b="1" dirty="0" smtClean="0"/>
              <a:t>Conventional Symbols</a:t>
            </a:r>
            <a:r>
              <a:rPr lang="en-US" dirty="0" smtClean="0"/>
              <a:t>- something that is recognized by many people to represent certain ideas (through connotations).</a:t>
            </a:r>
          </a:p>
          <a:p>
            <a:pPr lvl="1"/>
            <a:r>
              <a:rPr lang="en-US" b="1" dirty="0" smtClean="0"/>
              <a:t>Literary/Contextual Symbols</a:t>
            </a:r>
            <a:r>
              <a:rPr lang="en-US" dirty="0" smtClean="0"/>
              <a:t>- surpasses the traditional, public meanings; cannot be summarized in a word or two; results when the author or poet creates a deeper and more expansive definition of the symbol employed.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5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Conventional Symbols</a:t>
            </a:r>
            <a:endParaRPr lang="en-US" sz="6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661896"/>
            <a:ext cx="8229600" cy="1600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Mainstream; status quo symbols</a:t>
            </a:r>
            <a:endParaRPr lang="en-US" dirty="0"/>
          </a:p>
        </p:txBody>
      </p:sp>
      <p:pic>
        <p:nvPicPr>
          <p:cNvPr id="7" name="Picture 6" descr="tumblr_m6owg9x1IL1r2s1lro1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70" y="2369080"/>
            <a:ext cx="3015739" cy="2002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ark-night-of-the-sou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03" y="2355107"/>
            <a:ext cx="3019383" cy="2016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Flag_of_Hindu_Sindhis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70" y="4485980"/>
            <a:ext cx="3015739" cy="2010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Sumatran-Tiger-Her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76" y="4485980"/>
            <a:ext cx="3031210" cy="2079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fc_pi_41735_sm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56" y="3356112"/>
            <a:ext cx="1542532" cy="1998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60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Interpretation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Denotation</a:t>
            </a:r>
            <a:r>
              <a:rPr lang="en-US" dirty="0" smtClean="0"/>
              <a:t>: the dictionary definition (the historically prescribed definition)</a:t>
            </a:r>
          </a:p>
          <a:p>
            <a:r>
              <a:rPr lang="en-US" b="1" dirty="0" smtClean="0"/>
              <a:t>Connotation</a:t>
            </a:r>
            <a:r>
              <a:rPr lang="en-US" dirty="0" smtClean="0"/>
              <a:t>: the definition given by context, cultural quirks, and society.</a:t>
            </a:r>
          </a:p>
          <a:p>
            <a:r>
              <a:rPr lang="en-US" dirty="0" smtClean="0"/>
              <a:t>Connotations include the stigmas, biases, emotions, viewpoints, imaginative perspectives, and feelings that accompany particular words. </a:t>
            </a:r>
          </a:p>
          <a:p>
            <a:r>
              <a:rPr lang="en-US" dirty="0" smtClean="0"/>
              <a:t>Example: queer, </a:t>
            </a:r>
            <a:r>
              <a:rPr lang="en-US" dirty="0"/>
              <a:t>N</a:t>
            </a:r>
            <a:r>
              <a:rPr lang="en-US" dirty="0" smtClean="0"/>
              <a:t>emo</a:t>
            </a:r>
            <a:r>
              <a:rPr lang="en-US" dirty="0" smtClean="0"/>
              <a:t>, P.B.R., babe, mustang, Midwest, winter,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2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N</a:t>
            </a:r>
            <a:r>
              <a:rPr lang="en-US" sz="8800" b="1" dirty="0" smtClean="0"/>
              <a:t>emo</a:t>
            </a:r>
            <a:endParaRPr lang="en-US" sz="8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4" y="2383240"/>
            <a:ext cx="4194412" cy="23593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31894" y="2991418"/>
            <a:ext cx="2902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“No one” in Latin</a:t>
            </a:r>
            <a:endParaRPr lang="en-US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2023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/>
              <a:t>Connotations?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46511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P.B.R.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48" y="1710841"/>
            <a:ext cx="3320991" cy="3328371"/>
          </a:xfrm>
        </p:spPr>
      </p:pic>
      <p:pic>
        <p:nvPicPr>
          <p:cNvPr id="1026" name="Picture 2" descr="https://pbs.twimg.com/profile_images/1349546013/Pabst_lax-ribb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950" y="1710841"/>
            <a:ext cx="3277920" cy="36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54607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/>
              <a:t>Connotations?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666509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607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>Connotations?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6" y="2227997"/>
            <a:ext cx="3918060" cy="29385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227997"/>
            <a:ext cx="4407817" cy="293854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/>
              <a:t>Mustang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931501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The Tiger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2043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 tiger typically represents “raw” feelings or intense emotions. The tiger symbolizes “primal instincts, unpredictability, and the ability to trust oneself.” </a:t>
            </a:r>
            <a:r>
              <a:rPr lang="en-US" sz="1100" dirty="0" smtClean="0">
                <a:solidFill>
                  <a:srgbClr val="000000"/>
                </a:solidFill>
              </a:rPr>
              <a:t>Source: </a:t>
            </a:r>
            <a:r>
              <a:rPr lang="en-US" sz="1100" dirty="0" smtClean="0">
                <a:solidFill>
                  <a:srgbClr val="000000"/>
                </a:solidFill>
                <a:hlinkClick r:id="rId2"/>
              </a:rPr>
              <a:t>http://www.spiritanimal.info/tiger-spirit-animal/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5" name="Picture 4" descr="LifeofPi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81" y="4054080"/>
            <a:ext cx="4483719" cy="2522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83718" y="4944998"/>
            <a:ext cx="634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=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2828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572</Words>
  <Application>Microsoft Office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Life of Pi</vt:lpstr>
      <vt:lpstr>Magical Realism</vt:lpstr>
      <vt:lpstr>Symbolism</vt:lpstr>
      <vt:lpstr>Conventional Symbols</vt:lpstr>
      <vt:lpstr>Interpretation</vt:lpstr>
      <vt:lpstr>Nemo</vt:lpstr>
      <vt:lpstr>P.B.R.</vt:lpstr>
      <vt:lpstr>Connotations?</vt:lpstr>
      <vt:lpstr>The Tiger</vt:lpstr>
      <vt:lpstr>Others…</vt:lpstr>
      <vt:lpstr>PowerPoint Presentation</vt:lpstr>
      <vt:lpstr>Richard Parker</vt:lpstr>
      <vt:lpstr>Allegory</vt:lpstr>
      <vt:lpstr>Symbolism versus Allegory</vt:lpstr>
      <vt:lpstr>Pinch of Allegory</vt:lpstr>
    </vt:vector>
  </TitlesOfParts>
  <Company>Indiana Unversity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of Pi</dc:title>
  <dc:creator>Kaylie Fougerousse</dc:creator>
  <cp:lastModifiedBy>Kaylie Fougerousse</cp:lastModifiedBy>
  <cp:revision>13</cp:revision>
  <dcterms:created xsi:type="dcterms:W3CDTF">2015-09-27T12:37:43Z</dcterms:created>
  <dcterms:modified xsi:type="dcterms:W3CDTF">2015-09-28T15:01:38Z</dcterms:modified>
</cp:coreProperties>
</file>