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8/21/16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0989"/>
            <a:ext cx="8915400" cy="2694154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Life of Pi</a:t>
            </a:r>
            <a:r>
              <a:rPr lang="en-US" sz="6000" dirty="0" smtClean="0"/>
              <a:t> : </a:t>
            </a:r>
            <a:br>
              <a:rPr lang="en-US" sz="6000" dirty="0" smtClean="0"/>
            </a:br>
            <a:r>
              <a:rPr lang="en-US" sz="6000" dirty="0" smtClean="0"/>
              <a:t>Word Specific Analysis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Llig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691" y="3308303"/>
            <a:ext cx="5209184" cy="325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To be able to understand the influence of word choice and language selection on the meaning, atmosphere, and tone of </a:t>
            </a:r>
            <a:r>
              <a:rPr lang="en-US" sz="3600" b="1" u="sng" dirty="0" smtClean="0"/>
              <a:t>Life of Pi</a:t>
            </a:r>
            <a:r>
              <a:rPr lang="en-US" sz="3600" b="1" dirty="0" smtClean="0"/>
              <a:t>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7134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61" y="2469951"/>
            <a:ext cx="8467252" cy="3670767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Connotation</a:t>
            </a:r>
            <a:r>
              <a:rPr lang="en-US" sz="2800" b="1" dirty="0" smtClean="0"/>
              <a:t>: societal implications that encompass a word. (Society’s definition of a word.)</a:t>
            </a:r>
          </a:p>
          <a:p>
            <a:r>
              <a:rPr lang="en-US" sz="2800" b="1" u="sng" dirty="0" smtClean="0"/>
              <a:t>Atmosphere</a:t>
            </a:r>
            <a:r>
              <a:rPr lang="en-US" sz="2800" b="1" dirty="0" smtClean="0"/>
              <a:t>: the mood created by the text.</a:t>
            </a:r>
          </a:p>
          <a:p>
            <a:r>
              <a:rPr lang="en-US" sz="2800" b="1" u="sng" dirty="0" smtClean="0"/>
              <a:t>Tone</a:t>
            </a:r>
            <a:r>
              <a:rPr lang="en-US" sz="2800" b="1" dirty="0" smtClean="0"/>
              <a:t>: the attitude a poet (or any writer) takes toward a character, event, or subject.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003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Hook  (Think, Pair, Share)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460" y="2316427"/>
            <a:ext cx="7610476" cy="367076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In your performance journal, be sure to jot down the first thing that you think of when I say a word. The word will change each time. For example:</a:t>
            </a:r>
          </a:p>
          <a:p>
            <a:r>
              <a:rPr lang="en-US" sz="3200" b="1" dirty="0" smtClean="0"/>
              <a:t>I say </a:t>
            </a:r>
            <a:r>
              <a:rPr lang="en-US" sz="3200" b="1" dirty="0" smtClean="0">
                <a:solidFill>
                  <a:srgbClr val="A2C816"/>
                </a:solidFill>
              </a:rPr>
              <a:t>rain</a:t>
            </a:r>
            <a:r>
              <a:rPr lang="en-US" sz="3200" b="1" dirty="0" smtClean="0"/>
              <a:t>. You think _______________ (cloud, </a:t>
            </a:r>
            <a:r>
              <a:rPr lang="en-US" sz="3200" b="1" dirty="0" smtClean="0"/>
              <a:t>Seattle, </a:t>
            </a:r>
            <a:r>
              <a:rPr lang="en-US" sz="3200" b="1" dirty="0" smtClean="0"/>
              <a:t>spring, tears, blue, </a:t>
            </a:r>
            <a:r>
              <a:rPr lang="en-US" sz="3200" b="1" dirty="0" smtClean="0"/>
              <a:t>Monday, etc</a:t>
            </a:r>
            <a:r>
              <a:rPr lang="en-US" sz="3200" b="1" dirty="0" smtClean="0"/>
              <a:t>.). Write it down.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22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Specific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59" y="2414518"/>
            <a:ext cx="8278341" cy="3851811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Each of you will receive a quotation that has been selected from the poem. Within the quotation, there will be underlined words. For each underlined word, you need to create a mind map of words that could:</a:t>
            </a:r>
          </a:p>
          <a:p>
            <a:pPr lvl="1"/>
            <a:r>
              <a:rPr lang="en-US" sz="4000" b="1" dirty="0" smtClean="0"/>
              <a:t> replace that word and still have the same meaning AND/OR</a:t>
            </a:r>
          </a:p>
          <a:p>
            <a:pPr lvl="1"/>
            <a:r>
              <a:rPr lang="en-US" sz="4000" b="1" dirty="0" smtClean="0"/>
              <a:t> other words that are connected to that word.</a:t>
            </a:r>
          </a:p>
          <a:p>
            <a:pPr marL="0" indent="0">
              <a:buNone/>
            </a:pPr>
            <a:r>
              <a:rPr lang="en-US" b="1" dirty="0" smtClean="0"/>
              <a:t>You must have at least THREE for each underlined word. You may use a thesaurus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57724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Word Specific </a:t>
            </a:r>
            <a:r>
              <a:rPr lang="en-US" dirty="0" smtClean="0"/>
              <a:t>Analysis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59" y="2106653"/>
            <a:ext cx="8278341" cy="3851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chemeClr val="accent1"/>
                </a:solidFill>
              </a:rPr>
              <a:t>worst</a:t>
            </a:r>
            <a:r>
              <a:rPr lang="en-US" sz="2800" b="1" dirty="0" smtClean="0"/>
              <a:t> pair of </a:t>
            </a:r>
            <a:r>
              <a:rPr lang="en-US" sz="2800" b="1" dirty="0" smtClean="0">
                <a:solidFill>
                  <a:srgbClr val="A2C816"/>
                </a:solidFill>
              </a:rPr>
              <a:t>opposites</a:t>
            </a:r>
            <a:r>
              <a:rPr lang="en-US" sz="2800" b="1" dirty="0" smtClean="0"/>
              <a:t> is </a:t>
            </a:r>
            <a:r>
              <a:rPr lang="en-US" sz="2800" b="1" dirty="0" smtClean="0">
                <a:solidFill>
                  <a:srgbClr val="A2C816"/>
                </a:solidFill>
              </a:rPr>
              <a:t>boredom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A2C816"/>
                </a:solidFill>
              </a:rPr>
              <a:t>terror</a:t>
            </a:r>
            <a:r>
              <a:rPr lang="en-US" sz="2800" b="1" dirty="0" smtClean="0"/>
              <a:t>. Sometimes your life is a pendulum </a:t>
            </a:r>
            <a:r>
              <a:rPr lang="en-US" sz="2800" b="1" dirty="0" smtClean="0">
                <a:solidFill>
                  <a:srgbClr val="A2C816"/>
                </a:solidFill>
              </a:rPr>
              <a:t>swing</a:t>
            </a:r>
            <a:r>
              <a:rPr lang="en-US" sz="2800" b="1" dirty="0" smtClean="0"/>
              <a:t> from one to the other. The sea is without a wrinkle. There is not a whisper of the wind. The </a:t>
            </a:r>
            <a:r>
              <a:rPr lang="en-US" sz="2800" b="1" dirty="0" smtClean="0">
                <a:solidFill>
                  <a:srgbClr val="A2C816"/>
                </a:solidFill>
              </a:rPr>
              <a:t>hours</a:t>
            </a:r>
            <a:r>
              <a:rPr lang="en-US" sz="2800" b="1" dirty="0" smtClean="0"/>
              <a:t> last </a:t>
            </a:r>
            <a:r>
              <a:rPr lang="en-US" sz="2800" b="1" dirty="0" smtClean="0">
                <a:solidFill>
                  <a:srgbClr val="A2C816"/>
                </a:solidFill>
              </a:rPr>
              <a:t>forever</a:t>
            </a:r>
            <a:r>
              <a:rPr lang="en-US" sz="2800" b="1" dirty="0" smtClean="0"/>
              <a:t>. You are so bored you </a:t>
            </a:r>
            <a:r>
              <a:rPr lang="en-US" sz="2800" b="1" dirty="0" smtClean="0">
                <a:solidFill>
                  <a:srgbClr val="A2C816"/>
                </a:solidFill>
              </a:rPr>
              <a:t>sink</a:t>
            </a:r>
            <a:r>
              <a:rPr lang="en-US" sz="2800" b="1" dirty="0" smtClean="0"/>
              <a:t> into a </a:t>
            </a:r>
            <a:r>
              <a:rPr lang="en-US" sz="2800" b="1" dirty="0" smtClean="0">
                <a:solidFill>
                  <a:srgbClr val="A2C816"/>
                </a:solidFill>
              </a:rPr>
              <a:t>state</a:t>
            </a:r>
            <a:r>
              <a:rPr lang="en-US" sz="2800" b="1" dirty="0" smtClean="0"/>
              <a:t> of </a:t>
            </a:r>
            <a:r>
              <a:rPr lang="en-US" sz="2800" b="1" dirty="0" smtClean="0">
                <a:solidFill>
                  <a:srgbClr val="A2C816"/>
                </a:solidFill>
              </a:rPr>
              <a:t>apathy</a:t>
            </a:r>
            <a:r>
              <a:rPr lang="en-US" sz="2800" b="1" dirty="0" smtClean="0"/>
              <a:t> close to a </a:t>
            </a:r>
            <a:r>
              <a:rPr lang="en-US" sz="2800" b="1" dirty="0" smtClean="0">
                <a:solidFill>
                  <a:srgbClr val="A2C816"/>
                </a:solidFill>
              </a:rPr>
              <a:t>coma</a:t>
            </a:r>
            <a:r>
              <a:rPr lang="en-US" sz="2800" b="1" dirty="0" smtClean="0"/>
              <a:t>… In your boredom, there are elements of terror: you </a:t>
            </a:r>
            <a:r>
              <a:rPr lang="en-US" sz="2800" b="1" dirty="0" smtClean="0">
                <a:solidFill>
                  <a:srgbClr val="A2C816"/>
                </a:solidFill>
              </a:rPr>
              <a:t>break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A2C816"/>
                </a:solidFill>
              </a:rPr>
              <a:t>down</a:t>
            </a:r>
            <a:r>
              <a:rPr lang="en-US" sz="2800" b="1" dirty="0" smtClean="0"/>
              <a:t> into </a:t>
            </a:r>
            <a:r>
              <a:rPr lang="en-US" sz="2800" b="1" dirty="0" smtClean="0">
                <a:solidFill>
                  <a:srgbClr val="A2C816"/>
                </a:solidFill>
              </a:rPr>
              <a:t>tears</a:t>
            </a:r>
            <a:r>
              <a:rPr lang="en-US" sz="2800" b="1" dirty="0" smtClean="0"/>
              <a:t>; you are filled with </a:t>
            </a:r>
            <a:r>
              <a:rPr lang="en-US" sz="2800" b="1" dirty="0" smtClean="0">
                <a:solidFill>
                  <a:srgbClr val="A2C816"/>
                </a:solidFill>
              </a:rPr>
              <a:t>dread</a:t>
            </a:r>
            <a:r>
              <a:rPr lang="en-US" sz="2800" b="1" dirty="0" smtClean="0"/>
              <a:t>; you </a:t>
            </a:r>
            <a:r>
              <a:rPr lang="en-US" sz="2800" b="1" dirty="0" smtClean="0">
                <a:solidFill>
                  <a:srgbClr val="A2C816"/>
                </a:solidFill>
              </a:rPr>
              <a:t>scream</a:t>
            </a:r>
            <a:r>
              <a:rPr lang="en-US" sz="2800" b="1" dirty="0" smtClean="0"/>
              <a:t>; you </a:t>
            </a:r>
            <a:r>
              <a:rPr lang="en-US" sz="2800" b="1" dirty="0" smtClean="0">
                <a:solidFill>
                  <a:srgbClr val="A2C816"/>
                </a:solidFill>
              </a:rPr>
              <a:t>deliberate</a:t>
            </a:r>
            <a:r>
              <a:rPr lang="en-US" sz="2800" b="1" dirty="0" smtClean="0">
                <a:solidFill>
                  <a:srgbClr val="A2C816"/>
                </a:solidFill>
              </a:rPr>
              <a:t>ly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A2C816"/>
                </a:solidFill>
              </a:rPr>
              <a:t>hurt</a:t>
            </a:r>
            <a:r>
              <a:rPr lang="en-US" sz="2800" b="1" dirty="0" smtClean="0"/>
              <a:t> yourself. (Chapter 78)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49061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Word Specific </a:t>
            </a:r>
            <a:r>
              <a:rPr lang="en-US" dirty="0" smtClean="0"/>
              <a:t>Analysis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59" y="2106653"/>
            <a:ext cx="8278341" cy="385181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How do the words and connotations influence the tone of this excerpt?</a:t>
            </a:r>
          </a:p>
          <a:p>
            <a:r>
              <a:rPr lang="en-US" sz="2800" b="1" dirty="0" smtClean="0"/>
              <a:t>How does the tone reflect the greater struggle happening in the text at this point?</a:t>
            </a:r>
          </a:p>
          <a:p>
            <a:r>
              <a:rPr lang="en-US" sz="2800" b="1" dirty="0" smtClean="0"/>
              <a:t>What is the greater struggle throughout th</a:t>
            </a:r>
            <a:r>
              <a:rPr lang="en-US" sz="2800" b="1" dirty="0" smtClean="0"/>
              <a:t>e text?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5398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299" y="2595562"/>
            <a:ext cx="7887601" cy="367076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A2C816"/>
                </a:solidFill>
              </a:rPr>
              <a:t>(Answer with a Claim) </a:t>
            </a:r>
            <a:r>
              <a:rPr lang="en-US" b="1" dirty="0" smtClean="0"/>
              <a:t>In </a:t>
            </a:r>
            <a:r>
              <a:rPr lang="en-US" b="1" dirty="0" smtClean="0"/>
              <a:t>this section of Yann Martel’s </a:t>
            </a:r>
            <a:r>
              <a:rPr lang="en-US" b="1" u="sng" dirty="0" smtClean="0"/>
              <a:t>Life of Pi</a:t>
            </a:r>
            <a:r>
              <a:rPr lang="en-US" b="1" dirty="0" smtClean="0"/>
              <a:t>, the </a:t>
            </a:r>
            <a:r>
              <a:rPr lang="en-US" b="1" dirty="0" smtClean="0"/>
              <a:t>negative connotations surrounding the descriptions of the </a:t>
            </a:r>
            <a:r>
              <a:rPr lang="en-US" b="1" dirty="0" smtClean="0"/>
              <a:t>boredom and terror demonstrate the critical state of mind Pi exhibits. </a:t>
            </a:r>
            <a:endParaRPr lang="en-US" b="1" dirty="0" smtClean="0"/>
          </a:p>
          <a:p>
            <a:r>
              <a:rPr lang="en-US" b="1" dirty="0" smtClean="0">
                <a:solidFill>
                  <a:srgbClr val="A2C816"/>
                </a:solidFill>
              </a:rPr>
              <a:t>(Elaborate) </a:t>
            </a:r>
            <a:r>
              <a:rPr lang="en-US" b="1" dirty="0" smtClean="0"/>
              <a:t>At this point in the story, Pi </a:t>
            </a:r>
            <a:r>
              <a:rPr lang="en-US" b="1" dirty="0" smtClean="0"/>
              <a:t>and Richard Parker have nearly given up hope. They have been lost at sea for what seems like eternity. 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(Cite Textual Support) </a:t>
            </a:r>
            <a:r>
              <a:rPr lang="en-US" b="1" dirty="0" smtClean="0"/>
              <a:t>In </a:t>
            </a:r>
            <a:r>
              <a:rPr lang="en-US" b="1" dirty="0" smtClean="0"/>
              <a:t>the </a:t>
            </a:r>
            <a:r>
              <a:rPr lang="en-US" b="1" dirty="0" smtClean="0"/>
              <a:t>story, Martel describes life as a “pendulum swing” that breaks one down into a “state of apathy… with elements of terror.</a:t>
            </a:r>
            <a:r>
              <a:rPr lang="en-US" b="1" dirty="0" smtClean="0"/>
              <a:t>” </a:t>
            </a:r>
            <a:endParaRPr lang="en-US" b="1" dirty="0" smtClean="0"/>
          </a:p>
          <a:p>
            <a:r>
              <a:rPr lang="en-US" b="1" dirty="0" smtClean="0">
                <a:solidFill>
                  <a:srgbClr val="A2C816"/>
                </a:solidFill>
              </a:rPr>
              <a:t>(</a:t>
            </a:r>
            <a:r>
              <a:rPr lang="en-US" b="1" dirty="0" smtClean="0">
                <a:solidFill>
                  <a:srgbClr val="A2C816"/>
                </a:solidFill>
              </a:rPr>
              <a:t>Explanation) </a:t>
            </a:r>
            <a:r>
              <a:rPr lang="en-US" b="1" dirty="0" smtClean="0"/>
              <a:t>By using terms like </a:t>
            </a:r>
            <a:r>
              <a:rPr lang="en-US" b="1" dirty="0" smtClean="0"/>
              <a:t>“boredom,</a:t>
            </a:r>
            <a:r>
              <a:rPr lang="en-US" b="1" dirty="0" smtClean="0"/>
              <a:t>” “worst,” </a:t>
            </a:r>
            <a:r>
              <a:rPr lang="en-US" b="1" dirty="0" smtClean="0"/>
              <a:t>“terror,</a:t>
            </a:r>
            <a:r>
              <a:rPr lang="en-US" b="1" dirty="0" smtClean="0"/>
              <a:t>” and </a:t>
            </a:r>
            <a:r>
              <a:rPr lang="en-US" b="1" dirty="0" smtClean="0"/>
              <a:t>“coma,</a:t>
            </a:r>
            <a:r>
              <a:rPr lang="en-US" b="1" dirty="0" smtClean="0"/>
              <a:t>” </a:t>
            </a:r>
            <a:r>
              <a:rPr lang="en-US" b="1" dirty="0" smtClean="0"/>
              <a:t>Martel displays </a:t>
            </a:r>
            <a:r>
              <a:rPr lang="en-US" b="1" dirty="0" smtClean="0"/>
              <a:t>a turbulent and ominous tone in the story. The setting and the </a:t>
            </a:r>
            <a:r>
              <a:rPr lang="en-US" b="1" dirty="0" smtClean="0"/>
              <a:t>inconsistent nature </a:t>
            </a:r>
            <a:r>
              <a:rPr lang="en-US" b="1" dirty="0" smtClean="0"/>
              <a:t>reflect and warn the reader of </a:t>
            </a:r>
            <a:r>
              <a:rPr lang="en-US" b="1" dirty="0" smtClean="0"/>
              <a:t>potentially negative turns in Pi’s mental state. </a:t>
            </a:r>
            <a:r>
              <a:rPr lang="en-US" b="1" dirty="0" smtClean="0"/>
              <a:t>Just as there is a calm before the storm, “the sea without a wrinkle” and the “wind without a whisper” suggest the profound loneliness that leads to mental insanity. </a:t>
            </a:r>
          </a:p>
          <a:p>
            <a:r>
              <a:rPr lang="en-US" b="1" dirty="0" smtClean="0">
                <a:solidFill>
                  <a:srgbClr val="A2C816"/>
                </a:solidFill>
              </a:rPr>
              <a:t>(Tie Back to Claim) </a:t>
            </a:r>
            <a:r>
              <a:rPr lang="en-US" b="1" dirty="0" smtClean="0"/>
              <a:t>When terror and boredom are the only pair in the story, the implications of Pi’s negative state of mind are made explicitly clear.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452031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112</TotalTime>
  <Words>606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Perception</vt:lpstr>
      <vt:lpstr>Life of Pi :  Word Specific Analysis</vt:lpstr>
      <vt:lpstr>Learning Objective</vt:lpstr>
      <vt:lpstr>Literary Terms Clarification</vt:lpstr>
      <vt:lpstr>The Hook  (Think, Pair, Share)</vt:lpstr>
      <vt:lpstr>Word Specific Analysis</vt:lpstr>
      <vt:lpstr>Word Specific Analysis Example</vt:lpstr>
      <vt:lpstr>Word Specific Analysis Example</vt:lpstr>
      <vt:lpstr>Sample Response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of Pi :  Word Specific Analysis</dc:title>
  <dc:creator>Kaylie Fougerousse</dc:creator>
  <cp:lastModifiedBy>Kaylie Fougerousse</cp:lastModifiedBy>
  <cp:revision>3</cp:revision>
  <dcterms:created xsi:type="dcterms:W3CDTF">2016-08-22T00:42:10Z</dcterms:created>
  <dcterms:modified xsi:type="dcterms:W3CDTF">2016-08-22T02:34:16Z</dcterms:modified>
</cp:coreProperties>
</file>