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Lobster" pitchFamily="2" charset="77"/>
      <p:regular r:id="rId15"/>
    </p:embeddedFont>
    <p:embeddedFont>
      <p:font typeface="Raleway" panose="020B0503030101060003" pitchFamily="34" charset="77"/>
      <p:regular r:id="rId16"/>
      <p:bold r:id="rId17"/>
      <p:italic r:id="rId18"/>
      <p:boldItalic r:id="rId19"/>
    </p:embeddedFont>
    <p:embeddedFont>
      <p:font typeface="Varela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e3bae58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5e3bae58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3bae58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5e3bae58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3bae58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5e3bae58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3bae58a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5e3bae58a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3bae58a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5e3bae58a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3bae58a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5e3bae58a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3bae58a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e3bae58a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3bae58a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5e3bae58a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3bae58a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e3bae58a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e3bae58a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5e3bae58a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302550" y="1785125"/>
            <a:ext cx="8471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500" b="1"/>
              <a:t>P1 (Premise One) X has properties A, B, &amp; C.</a:t>
            </a: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2500" b="1"/>
              <a:t>P2 (Premise Two) Z is part of X.</a:t>
            </a: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2500" b="1"/>
              <a:t>C (Conclusion) Therefore, Z has properties A, B, &amp; C.</a:t>
            </a: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b="1"/>
              <a:t>This is called the Fallacy of Division. </a:t>
            </a:r>
            <a:endParaRPr i="1"/>
          </a:p>
        </p:txBody>
      </p:sp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Informal Fallacy.</a:t>
            </a:r>
            <a:endParaRPr sz="9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211400" y="13323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Fallacious Reasoning. </a:t>
            </a:r>
            <a:endParaRPr sz="6000"/>
          </a:p>
        </p:txBody>
      </p:sp>
      <p:sp>
        <p:nvSpPr>
          <p:cNvPr id="187" name="Google Shape;187;p35"/>
          <p:cNvSpPr/>
          <p:nvPr/>
        </p:nvSpPr>
        <p:spPr>
          <a:xfrm>
            <a:off x="413975" y="19843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Appeals of the Mind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16577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Garbled Cause &amp; Effect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2695650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Emotions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4874388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Faulty Deduction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7053125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Manipulating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Content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899000" y="2988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On the Attack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60288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Questions at this point?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211400" y="60635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Categories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/>
          <p:nvPr/>
        </p:nvSpPr>
        <p:spPr>
          <a:xfrm>
            <a:off x="6602275" y="1015726"/>
            <a:ext cx="2169343" cy="3532024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100" y="1365948"/>
            <a:ext cx="1803704" cy="285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2131550" y="3935420"/>
            <a:ext cx="2383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/>
              <a:t>Based on the term and what you know, what might be some rhetorical fallacies?</a:t>
            </a: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61375" y="3620725"/>
            <a:ext cx="82275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Rhetorical Fallacies.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521525" y="3351925"/>
            <a:ext cx="56160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/>
              <a:t>An </a:t>
            </a:r>
            <a:r>
              <a:rPr lang="en" u="sng"/>
              <a:t>argument</a:t>
            </a:r>
            <a:r>
              <a:rPr lang="en"/>
              <a:t> is comprised of at least one premise and a subsequent conclusion. </a:t>
            </a: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361375" y="2767075"/>
            <a:ext cx="63921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800"/>
              <a:t>Argument Defined.</a:t>
            </a:r>
            <a:endParaRPr sz="8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3060201"/>
            <a:ext cx="42018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/>
              <a:t>There are two broad categories of rhetorical fallacies: (1) Fallacies of Composition and (2) Fallacies of Reason. Fallacies of Composition include both informal and formal fallacies.</a:t>
            </a:r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234100" y="2571750"/>
            <a:ext cx="5192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Those Types.</a:t>
            </a:r>
            <a:endParaRPr sz="9600"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426800" y="448563"/>
            <a:ext cx="2688275" cy="4038725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1761350" y="1774325"/>
            <a:ext cx="61593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P1 (Premise One) If X, then Y.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P2 (Premise Two) X.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C (Conclusion) Therefore, Y.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i="1"/>
              <a:t>This is a valid logical argumentative structure. </a:t>
            </a:r>
            <a:endParaRPr i="1"/>
          </a:p>
        </p:txBody>
      </p:sp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Modus Ponens.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Terminology.</a:t>
            </a:r>
            <a:endParaRPr sz="9600"/>
          </a:p>
        </p:txBody>
      </p:sp>
      <p:sp>
        <p:nvSpPr>
          <p:cNvPr id="147" name="Google Shape;147;p30"/>
          <p:cNvSpPr/>
          <p:nvPr/>
        </p:nvSpPr>
        <p:spPr>
          <a:xfrm>
            <a:off x="413975" y="1984350"/>
            <a:ext cx="2406300" cy="240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Valid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argument- refers to the structure of the argument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3033325" y="1984350"/>
            <a:ext cx="2406300" cy="240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True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argument- refers to the truth of the conclusion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5652675" y="1984350"/>
            <a:ext cx="2406300" cy="240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Sound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argument- refers to the content of the argument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143028" y="0"/>
            <a:ext cx="6857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02550" y="1785125"/>
            <a:ext cx="8471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A formal fallacy occurs when there is a defect or flaw in the structure/form of the argument. Formal aspects deal with the validity of the structure of logic.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i="1"/>
          </a:p>
        </p:txBody>
      </p:sp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Formal Fallacy.</a:t>
            </a:r>
            <a:endParaRPr sz="9600"/>
          </a:p>
        </p:txBody>
      </p:sp>
      <p:sp>
        <p:nvSpPr>
          <p:cNvPr id="158" name="Google Shape;158;p31"/>
          <p:cNvSpPr txBox="1"/>
          <p:nvPr/>
        </p:nvSpPr>
        <p:spPr>
          <a:xfrm>
            <a:off x="2755450" y="44175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Compositional Fallacy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02550" y="1785125"/>
            <a:ext cx="8471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P1 (Premise One) If X, then Y.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P2 (Premise Two) Y.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C (Conclusion) Therefore, X.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This is an invalid structure of logic. Plugging anything into this would result in a formal fallacy.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i="1"/>
          </a:p>
        </p:txBody>
      </p:sp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600"/>
              <a:t>Formal Fallacy.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302550" y="1785125"/>
            <a:ext cx="8471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/>
              <a:t>An informal fallacy occurs when there is a defect or flaw in the content/meaning of the argument. Informal aspects deal with the truth and soundness of the logic.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i="1"/>
          </a:p>
        </p:txBody>
      </p: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80425" y="12210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Informal Fallacy.</a:t>
            </a:r>
            <a:endParaRPr sz="9000"/>
          </a:p>
        </p:txBody>
      </p:sp>
      <p:sp>
        <p:nvSpPr>
          <p:cNvPr id="173" name="Google Shape;173;p33"/>
          <p:cNvSpPr txBox="1"/>
          <p:nvPr/>
        </p:nvSpPr>
        <p:spPr>
          <a:xfrm>
            <a:off x="2755450" y="44175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Compositional Fallacy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Macintosh PowerPoint</Application>
  <PresentationFormat>On-screen Show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Raleway</vt:lpstr>
      <vt:lpstr>Twentieth Century</vt:lpstr>
      <vt:lpstr>Arial</vt:lpstr>
      <vt:lpstr>Lobster</vt:lpstr>
      <vt:lpstr>Varela</vt:lpstr>
      <vt:lpstr>Simple Light</vt:lpstr>
      <vt:lpstr>Ragozine template</vt:lpstr>
      <vt:lpstr>Introduction to Rhetorical Fallacies</vt:lpstr>
      <vt:lpstr>Rhetorical Fallacies.</vt:lpstr>
      <vt:lpstr>Argument Defined.</vt:lpstr>
      <vt:lpstr>Those Types.</vt:lpstr>
      <vt:lpstr>Modus Ponens.</vt:lpstr>
      <vt:lpstr>Terminology.</vt:lpstr>
      <vt:lpstr>Formal Fallacy.</vt:lpstr>
      <vt:lpstr>Formal Fallacy.</vt:lpstr>
      <vt:lpstr>Informal Fallacy.</vt:lpstr>
      <vt:lpstr>Informal Fallacy.</vt:lpstr>
      <vt:lpstr>Fallacious Reasoning.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2</cp:revision>
  <dcterms:modified xsi:type="dcterms:W3CDTF">2019-11-05T00:11:19Z</dcterms:modified>
</cp:coreProperties>
</file>