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sldIdLst>
    <p:sldId id="281" r:id="rId2"/>
    <p:sldId id="286" r:id="rId3"/>
    <p:sldId id="264" r:id="rId4"/>
    <p:sldId id="265" r:id="rId5"/>
    <p:sldId id="266" r:id="rId6"/>
    <p:sldId id="275" r:id="rId7"/>
    <p:sldId id="268" r:id="rId8"/>
    <p:sldId id="272" r:id="rId9"/>
    <p:sldId id="282" r:id="rId10"/>
    <p:sldId id="271" r:id="rId11"/>
    <p:sldId id="283" r:id="rId12"/>
    <p:sldId id="269" r:id="rId13"/>
    <p:sldId id="284" r:id="rId14"/>
    <p:sldId id="273" r:id="rId15"/>
    <p:sldId id="287" r:id="rId16"/>
    <p:sldId id="288" r:id="rId17"/>
    <p:sldId id="285" r:id="rId18"/>
    <p:sldId id="280" r:id="rId19"/>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9" autoAdjust="0"/>
    <p:restoredTop sz="94660"/>
  </p:normalViewPr>
  <p:slideViewPr>
    <p:cSldViewPr>
      <p:cViewPr varScale="1">
        <p:scale>
          <a:sx n="95" d="100"/>
          <a:sy n="95" d="100"/>
        </p:scale>
        <p:origin x="-12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CF2513D3-CA14-4134-AFF1-2B43B9B15078}" type="datetimeFigureOut">
              <a:rPr lang="en-US" smtClean="0"/>
              <a:pPr>
                <a:defRPr/>
              </a:pPr>
              <a:t>12/25/15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4E04786-5649-47CF-B6AB-B6E72C3E573E}" type="datetimeFigureOut">
              <a:rPr lang="en-US" smtClean="0"/>
              <a:pPr>
                <a:defRPr/>
              </a:pPr>
              <a:t>12/25/15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D5AFE4-3417-48AC-8BC4-7500DC40834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36340AE-05D3-4BFA-BB95-F45A574B2FC5}" type="datetimeFigureOut">
              <a:rPr lang="en-US" smtClean="0"/>
              <a:pPr>
                <a:defRPr/>
              </a:pPr>
              <a:t>12/25/15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D401CF-E22E-49CB-B4ED-25982292E7A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EC9589A-3A0C-4A52-976E-3C3C8F606BAE}" type="datetimeFigureOut">
              <a:rPr lang="en-US" smtClean="0"/>
              <a:pPr>
                <a:defRPr/>
              </a:pPr>
              <a:t>12/25/15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743749C-0F90-49CD-A7AA-3DC688E60C2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2DB25D7-E35C-40AD-84D8-EFAAC616FB4C}" type="datetimeFigureOut">
              <a:rPr lang="en-US" smtClean="0"/>
              <a:pPr>
                <a:defRPr/>
              </a:pPr>
              <a:t>12/25/15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A98615-C34B-493C-8AFC-482B16C4CEF4}"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B5ADC14-9BAF-479B-9EEF-A2D29419E27F}" type="datetimeFigureOut">
              <a:rPr lang="en-US" smtClean="0"/>
              <a:pPr>
                <a:defRPr/>
              </a:pPr>
              <a:t>12/25/15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76B94B6-AFCC-4805-A30A-C23494975E5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B0146086-3A17-4D9D-96F7-EBF843FE5F55}" type="datetimeFigureOut">
              <a:rPr lang="en-US" smtClean="0"/>
              <a:pPr>
                <a:defRPr/>
              </a:pPr>
              <a:t>12/25/15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B1955BA-9F95-4BEE-95E4-1F0E1F6508B6}"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7354800-ABF4-40A3-9C4D-DAE5D8409B6A}" type="datetimeFigureOut">
              <a:rPr lang="en-US" smtClean="0"/>
              <a:pPr>
                <a:defRPr/>
              </a:pPr>
              <a:t>12/25/15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5F1688C-4847-4B40-AF28-51B284A4805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DCEDAD2-F10D-4A92-A130-2906C59F581C}" type="datetimeFigureOut">
              <a:rPr lang="en-US" smtClean="0"/>
              <a:pPr>
                <a:defRPr/>
              </a:pPr>
              <a:t>12/25/15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85B0298-DF75-4BAB-80E3-7276FD49BC7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D53DE01-596F-4359-9EE4-A059AA229F85}" type="datetimeFigureOut">
              <a:rPr lang="en-US" smtClean="0"/>
              <a:pPr>
                <a:defRPr/>
              </a:pPr>
              <a:t>12/25/15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6F5645B-EAE4-4377-9536-E807B6DAFD6C}" type="datetimeFigureOut">
              <a:rPr lang="en-US" smtClean="0"/>
              <a:pPr>
                <a:defRPr/>
              </a:pPr>
              <a:t>12/25/15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1DC00C7-5B96-417F-B3DE-2CAA3509D43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8A8687E8-82B1-4AF9-96D7-0BF73E9FD3DB}" type="datetimeFigureOut">
              <a:rPr lang="en-US" smtClean="0"/>
              <a:pPr>
                <a:defRPr/>
              </a:pPr>
              <a:t>12/25/15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8D758E08-BC80-49F1-929B-A84120B522A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microsoft.com/office/2007/relationships/hdphoto" Target="../media/hdphoto3.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ctrTitle"/>
          </p:nvPr>
        </p:nvSpPr>
        <p:spPr bwMode="auto">
          <a:xfrm>
            <a:off x="457200" y="3581400"/>
            <a:ext cx="8354568" cy="838013"/>
          </a:xfrm>
          <a:noFill/>
        </p:spPr>
        <p:txBody>
          <a:bodyPr wrap="square" lIns="91440" tIns="45720" rIns="91440" bIns="45720" numCol="1" anchorCtr="0" compatLnSpc="1">
            <a:prstTxWarp prst="textNoShape">
              <a:avLst/>
            </a:prstTxWarp>
            <a:noAutofit/>
          </a:bodyPr>
          <a:lstStyle/>
          <a:p>
            <a:r>
              <a:rPr lang="en-US" sz="3600" dirty="0" smtClean="0">
                <a:effectLst/>
              </a:rPr>
              <a:t> </a:t>
            </a:r>
            <a:r>
              <a:rPr lang="en-US" sz="4400" b="1" dirty="0" smtClean="0">
                <a:effectLst/>
              </a:rPr>
              <a:t>Introduction </a:t>
            </a:r>
            <a:r>
              <a:rPr lang="en-US" sz="4400" b="1" dirty="0" smtClean="0">
                <a:effectLst/>
              </a:rPr>
              <a:t>to Rhetoric</a:t>
            </a:r>
          </a:p>
        </p:txBody>
      </p:sp>
      <p:sp>
        <p:nvSpPr>
          <p:cNvPr id="4" name="Subtitle 3"/>
          <p:cNvSpPr>
            <a:spLocks noGrp="1"/>
          </p:cNvSpPr>
          <p:nvPr>
            <p:ph type="subTitle" idx="1"/>
          </p:nvPr>
        </p:nvSpPr>
        <p:spPr>
          <a:xfrm>
            <a:off x="1371600" y="4572000"/>
            <a:ext cx="6400800" cy="748553"/>
          </a:xfrm>
        </p:spPr>
        <p:txBody>
          <a:bodyPr>
            <a:noAutofit/>
          </a:bodyPr>
          <a:lstStyle/>
          <a:p>
            <a:pPr algn="ctr"/>
            <a:r>
              <a:rPr lang="en-US" sz="8000" b="1" dirty="0" smtClean="0">
                <a:solidFill>
                  <a:schemeClr val="bg2">
                    <a:lumMod val="50000"/>
                  </a:schemeClr>
                </a:solidFill>
              </a:rPr>
              <a:t>English 10</a:t>
            </a:r>
            <a:endParaRPr lang="en-US" sz="8000" b="1" dirty="0">
              <a:solidFill>
                <a:schemeClr val="bg2">
                  <a:lumMod val="50000"/>
                </a:schemeClr>
              </a:solidFill>
            </a:endParaRPr>
          </a:p>
        </p:txBody>
      </p:sp>
      <p:pic>
        <p:nvPicPr>
          <p:cNvPr id="6" name="Picture 5" descr="pathos-1.jpg"/>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381000" y="990600"/>
            <a:ext cx="2677197" cy="2286000"/>
          </a:xfrm>
          <a:prstGeom prst="rect">
            <a:avLst/>
          </a:prstGeom>
        </p:spPr>
      </p:pic>
      <p:pic>
        <p:nvPicPr>
          <p:cNvPr id="7" name="Picture 6" descr="ethos.jp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3505200" y="990600"/>
            <a:ext cx="2362200" cy="2275243"/>
          </a:xfrm>
          <a:prstGeom prst="rect">
            <a:avLst/>
          </a:prstGeom>
        </p:spPr>
      </p:pic>
      <p:pic>
        <p:nvPicPr>
          <p:cNvPr id="8" name="Picture 7" descr="logos.jpg"/>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6324600" y="990600"/>
            <a:ext cx="2362200" cy="22870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idx="1"/>
          </p:nvPr>
        </p:nvSpPr>
        <p:spPr>
          <a:xfrm>
            <a:off x="4724400" y="1600200"/>
            <a:ext cx="3962400" cy="4876800"/>
          </a:xfrm>
        </p:spPr>
        <p:txBody>
          <a:bodyPr>
            <a:normAutofit/>
          </a:bodyPr>
          <a:lstStyle/>
          <a:p>
            <a:pPr marL="623888" indent="-514350">
              <a:lnSpc>
                <a:spcPct val="80000"/>
              </a:lnSpc>
            </a:pPr>
            <a:endParaRPr lang="en-US" i="1" dirty="0" smtClean="0"/>
          </a:p>
          <a:p>
            <a:pPr marL="623888" indent="-514350">
              <a:lnSpc>
                <a:spcPct val="80000"/>
              </a:lnSpc>
            </a:pPr>
            <a:r>
              <a:rPr lang="en-US" dirty="0" smtClean="0"/>
              <a:t>An </a:t>
            </a:r>
            <a:r>
              <a:rPr lang="en-US" u="sng" dirty="0" smtClean="0"/>
              <a:t>Emotional</a:t>
            </a:r>
            <a:r>
              <a:rPr lang="en-US" dirty="0" smtClean="0"/>
              <a:t> Appeal</a:t>
            </a:r>
          </a:p>
          <a:p>
            <a:pPr marL="623888" indent="-514350">
              <a:lnSpc>
                <a:spcPct val="80000"/>
              </a:lnSpc>
              <a:buFont typeface="Wingdings 3" pitchFamily="18" charset="2"/>
              <a:buNone/>
            </a:pPr>
            <a:endParaRPr lang="en-US" dirty="0" smtClean="0"/>
          </a:p>
          <a:p>
            <a:pPr marL="623888" indent="-514350">
              <a:lnSpc>
                <a:spcPct val="80000"/>
              </a:lnSpc>
            </a:pPr>
            <a:r>
              <a:rPr lang="en-US" dirty="0" smtClean="0"/>
              <a:t>Appeal to human emotions (such as </a:t>
            </a:r>
            <a:r>
              <a:rPr lang="en-US" u="sng" dirty="0" smtClean="0"/>
              <a:t>desire, passion, or patriotism</a:t>
            </a:r>
            <a:r>
              <a:rPr lang="en-US" dirty="0" smtClean="0"/>
              <a:t>) within the audience/reader</a:t>
            </a:r>
          </a:p>
          <a:p>
            <a:pPr marL="623888" indent="-514350">
              <a:lnSpc>
                <a:spcPct val="80000"/>
              </a:lnSpc>
            </a:pPr>
            <a:endParaRPr lang="en-US" dirty="0" smtClean="0"/>
          </a:p>
          <a:p>
            <a:pPr marL="623888" indent="-514350">
              <a:lnSpc>
                <a:spcPct val="80000"/>
              </a:lnSpc>
            </a:pPr>
            <a:r>
              <a:rPr lang="en-US" dirty="0" smtClean="0"/>
              <a:t>Includes considerations of the </a:t>
            </a:r>
            <a:r>
              <a:rPr lang="en-US" u="sng" dirty="0" smtClean="0"/>
              <a:t>values and beliefs</a:t>
            </a:r>
            <a:r>
              <a:rPr lang="en-US" dirty="0" smtClean="0"/>
              <a:t> in the audience that will ultimately move them to action. </a:t>
            </a:r>
          </a:p>
        </p:txBody>
      </p:sp>
      <p:sp>
        <p:nvSpPr>
          <p:cNvPr id="5" name="Rectangle 2"/>
          <p:cNvSpPr>
            <a:spLocks noGrp="1"/>
          </p:cNvSpPr>
          <p:nvPr>
            <p:ph type="title"/>
          </p:nvPr>
        </p:nvSpPr>
        <p:spPr bwMode="auto">
          <a:xfrm>
            <a:off x="457200" y="533400"/>
            <a:ext cx="8229600" cy="990600"/>
          </a:xfrm>
          <a:noFill/>
        </p:spPr>
        <p:txBody>
          <a:bodyPr wrap="square" lIns="91440" tIns="45720" rIns="91440" bIns="45720" numCol="1" anchorCtr="0" compatLnSpc="1">
            <a:prstTxWarp prst="textNoShape">
              <a:avLst/>
            </a:prstTxWarp>
            <a:normAutofit/>
          </a:bodyPr>
          <a:lstStyle/>
          <a:p>
            <a:pPr algn="ctr"/>
            <a:r>
              <a:rPr lang="en-US" sz="5400" b="1" dirty="0" smtClean="0">
                <a:effectLst/>
              </a:rPr>
              <a:t>Appeal to </a:t>
            </a:r>
            <a:r>
              <a:rPr lang="en-US" sz="5400" b="1" u="sng" dirty="0" smtClean="0">
                <a:solidFill>
                  <a:schemeClr val="bg2">
                    <a:lumMod val="50000"/>
                  </a:schemeClr>
                </a:solidFill>
                <a:effectLst/>
              </a:rPr>
              <a:t>Pathos</a:t>
            </a:r>
            <a:endParaRPr lang="en-US" sz="5400" b="1" u="sng" dirty="0" smtClean="0">
              <a:solidFill>
                <a:schemeClr val="bg2">
                  <a:lumMod val="50000"/>
                </a:schemeClr>
              </a:solidFill>
              <a:effectLst/>
            </a:endParaRPr>
          </a:p>
        </p:txBody>
      </p:sp>
      <p:pic>
        <p:nvPicPr>
          <p:cNvPr id="3" name="Picture 2" descr="pathos-1.jp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5800" y="2133600"/>
            <a:ext cx="3893431" cy="32004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7" dur="500"/>
                                        <p:tgtEl>
                                          <p:spTgt spid="358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843">
                                            <p:txEl>
                                              <p:pRg st="3" end="3"/>
                                            </p:txEl>
                                          </p:spTgt>
                                        </p:tgtEl>
                                        <p:attrNameLst>
                                          <p:attrName>style.visibility</p:attrName>
                                        </p:attrNameLst>
                                      </p:cBhvr>
                                      <p:to>
                                        <p:strVal val="visible"/>
                                      </p:to>
                                    </p:set>
                                    <p:animEffect transition="in" filter="blinds(horizontal)">
                                      <p:cBhvr>
                                        <p:cTn id="12" dur="500"/>
                                        <p:tgtEl>
                                          <p:spTgt spid="358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843">
                                            <p:txEl>
                                              <p:pRg st="5" end="5"/>
                                            </p:txEl>
                                          </p:spTgt>
                                        </p:tgtEl>
                                        <p:attrNameLst>
                                          <p:attrName>style.visibility</p:attrName>
                                        </p:attrNameLst>
                                      </p:cBhvr>
                                      <p:to>
                                        <p:strVal val="visible"/>
                                      </p:to>
                                    </p:set>
                                    <p:animEffect transition="in" filter="blinds(horizontal)">
                                      <p:cBhvr>
                                        <p:cTn id="17"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mtClean="0">
                <a:effectLst/>
              </a:rPr>
              <a:t>Examples of Appeals to Pathos:</a:t>
            </a:r>
          </a:p>
        </p:txBody>
      </p:sp>
      <p:sp>
        <p:nvSpPr>
          <p:cNvPr id="60419" name="Rectangle 3"/>
          <p:cNvSpPr>
            <a:spLocks noGrp="1"/>
          </p:cNvSpPr>
          <p:nvPr>
            <p:ph idx="1"/>
          </p:nvPr>
        </p:nvSpPr>
        <p:spPr/>
        <p:txBody>
          <a:bodyPr>
            <a:normAutofit/>
          </a:bodyPr>
          <a:lstStyle/>
          <a:p>
            <a:r>
              <a:rPr lang="en-US" sz="2000" smtClean="0"/>
              <a:t>Home security companies appeal to our fears of violent crime, carbon monoxide, fire, etc. in order to convince us to buy their home monitoring systems. </a:t>
            </a:r>
          </a:p>
          <a:p>
            <a:r>
              <a:rPr lang="en-US" sz="2000" smtClean="0"/>
              <a:t>Personal hygiene products appeal to our fears of social rejection and to our desire to fit in with others. </a:t>
            </a:r>
          </a:p>
          <a:p>
            <a:r>
              <a:rPr lang="en-US" sz="2000" smtClean="0"/>
              <a:t>Charities appeal to our emotions by showing us images of people that we will empathize with. </a:t>
            </a:r>
          </a:p>
          <a:p>
            <a:r>
              <a:rPr lang="en-US" sz="2000" smtClean="0"/>
              <a:t>Casinos appeal to our sense of greed when they try to get us to gamble. </a:t>
            </a:r>
          </a:p>
          <a:p>
            <a:r>
              <a:rPr lang="en-US" sz="2000" smtClean="0"/>
              <a:t>And of course, countless advertisements use sex to convince us to buy their products (this is technically </a:t>
            </a:r>
            <a:r>
              <a:rPr lang="en-US" sz="2000" i="1" smtClean="0"/>
              <a:t>eros</a:t>
            </a:r>
            <a:r>
              <a:rPr lang="en-US" sz="2000" smtClean="0"/>
              <a:t>, but we'll file it under </a:t>
            </a:r>
            <a:r>
              <a:rPr lang="en-US" sz="2000" i="1" smtClean="0"/>
              <a:t>pathos </a:t>
            </a:r>
            <a:r>
              <a:rPr lang="en-US" sz="2000" smtClean="0"/>
              <a:t>for the sake of simplicity).</a:t>
            </a:r>
            <a:br>
              <a:rPr lang="en-US" sz="2000" smtClean="0"/>
            </a:br>
            <a:r>
              <a:rPr lang="en-US" sz="2000" smtClean="0"/>
              <a:t/>
            </a:r>
            <a:br>
              <a:rPr lang="en-US" sz="2000" smtClean="0"/>
            </a:br>
            <a:endParaRPr lang="en-US" sz="20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blinds(horizontal)">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blinds(horizontal)">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blinds(horizontal)">
                                      <p:cBhvr>
                                        <p:cTn id="22" dur="500"/>
                                        <p:tgtEl>
                                          <p:spTgt spid="60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blinds(horizontal)">
                                      <p:cBhvr>
                                        <p:cTn id="27" dur="5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idx="1"/>
          </p:nvPr>
        </p:nvSpPr>
        <p:spPr>
          <a:xfrm>
            <a:off x="5257800" y="2057400"/>
            <a:ext cx="3429000" cy="4419600"/>
          </a:xfrm>
        </p:spPr>
        <p:txBody>
          <a:bodyPr>
            <a:normAutofit/>
          </a:bodyPr>
          <a:lstStyle/>
          <a:p>
            <a:pPr marL="623888" indent="-514350">
              <a:lnSpc>
                <a:spcPct val="80000"/>
              </a:lnSpc>
            </a:pPr>
            <a:r>
              <a:rPr lang="en-US" sz="2600" u="sng" dirty="0" smtClean="0"/>
              <a:t>Logical </a:t>
            </a:r>
            <a:r>
              <a:rPr lang="en-US" sz="2600" dirty="0" smtClean="0"/>
              <a:t>argument</a:t>
            </a:r>
            <a:endParaRPr lang="en-US" sz="2600" dirty="0" smtClean="0"/>
          </a:p>
          <a:p>
            <a:pPr marL="623888" indent="-514350">
              <a:lnSpc>
                <a:spcPct val="80000"/>
              </a:lnSpc>
              <a:buFont typeface="Wingdings 3" pitchFamily="18" charset="2"/>
              <a:buNone/>
            </a:pPr>
            <a:endParaRPr lang="en-US" sz="2600" dirty="0" smtClean="0"/>
          </a:p>
          <a:p>
            <a:pPr marL="623888" indent="-514350">
              <a:lnSpc>
                <a:spcPct val="80000"/>
              </a:lnSpc>
            </a:pPr>
            <a:r>
              <a:rPr lang="en-US" sz="2600" dirty="0"/>
              <a:t>A</a:t>
            </a:r>
            <a:r>
              <a:rPr lang="en-US" sz="2600" dirty="0" smtClean="0"/>
              <a:t>ppeal </a:t>
            </a:r>
            <a:r>
              <a:rPr lang="en-US" sz="2600" dirty="0" smtClean="0"/>
              <a:t>to </a:t>
            </a:r>
            <a:r>
              <a:rPr lang="en-US" sz="2600" u="sng" dirty="0" smtClean="0"/>
              <a:t>reason</a:t>
            </a:r>
            <a:r>
              <a:rPr lang="en-US" sz="2600" dirty="0" smtClean="0"/>
              <a:t> or logic</a:t>
            </a:r>
          </a:p>
          <a:p>
            <a:pPr marL="623888" indent="-514350">
              <a:lnSpc>
                <a:spcPct val="80000"/>
              </a:lnSpc>
              <a:buFont typeface="Wingdings 3" pitchFamily="18" charset="2"/>
              <a:buNone/>
            </a:pPr>
            <a:endParaRPr lang="en-US" sz="2600" dirty="0" smtClean="0"/>
          </a:p>
          <a:p>
            <a:pPr marL="623888" indent="-514350">
              <a:lnSpc>
                <a:spcPct val="80000"/>
              </a:lnSpc>
            </a:pPr>
            <a:r>
              <a:rPr lang="en-US" sz="2600" dirty="0"/>
              <a:t>F</a:t>
            </a:r>
            <a:r>
              <a:rPr lang="en-US" sz="2600" dirty="0" smtClean="0"/>
              <a:t>requently </a:t>
            </a:r>
            <a:r>
              <a:rPr lang="en-US" sz="2600" dirty="0" smtClean="0"/>
              <a:t>includes the use of </a:t>
            </a:r>
            <a:r>
              <a:rPr lang="en-US" sz="2600" u="sng" dirty="0" smtClean="0"/>
              <a:t>data,</a:t>
            </a:r>
            <a:r>
              <a:rPr lang="en-US" sz="2600" dirty="0" smtClean="0"/>
              <a:t> statistics, math, </a:t>
            </a:r>
            <a:r>
              <a:rPr lang="en-US" sz="2600" u="sng" dirty="0" smtClean="0"/>
              <a:t>research</a:t>
            </a:r>
            <a:r>
              <a:rPr lang="en-US" sz="2600" dirty="0" smtClean="0"/>
              <a:t>, order, and </a:t>
            </a:r>
            <a:r>
              <a:rPr lang="en-US" sz="2600" dirty="0" smtClean="0"/>
              <a:t>realms of perceived "</a:t>
            </a:r>
            <a:r>
              <a:rPr lang="en-US" sz="2600" dirty="0" smtClean="0"/>
              <a:t>objectivity." </a:t>
            </a:r>
          </a:p>
          <a:p>
            <a:pPr marL="623888" indent="-514350">
              <a:lnSpc>
                <a:spcPct val="80000"/>
              </a:lnSpc>
              <a:buFont typeface="Wingdings 3" pitchFamily="18" charset="2"/>
              <a:buNone/>
            </a:pPr>
            <a:endParaRPr lang="en-US" sz="3200" dirty="0" smtClean="0"/>
          </a:p>
        </p:txBody>
      </p:sp>
      <p:sp>
        <p:nvSpPr>
          <p:cNvPr id="5" name="Rectangle 2"/>
          <p:cNvSpPr>
            <a:spLocks noGrp="1"/>
          </p:cNvSpPr>
          <p:nvPr>
            <p:ph type="title"/>
          </p:nvPr>
        </p:nvSpPr>
        <p:spPr bwMode="auto">
          <a:xfrm>
            <a:off x="457200" y="533400"/>
            <a:ext cx="8229600" cy="990600"/>
          </a:xfrm>
          <a:noFill/>
        </p:spPr>
        <p:txBody>
          <a:bodyPr wrap="square" lIns="91440" tIns="45720" rIns="91440" bIns="45720" numCol="1" anchorCtr="0" compatLnSpc="1">
            <a:prstTxWarp prst="textNoShape">
              <a:avLst/>
            </a:prstTxWarp>
            <a:normAutofit/>
          </a:bodyPr>
          <a:lstStyle/>
          <a:p>
            <a:pPr algn="ctr"/>
            <a:r>
              <a:rPr lang="en-US" sz="5400" b="1" dirty="0" smtClean="0">
                <a:effectLst/>
              </a:rPr>
              <a:t>Appeal to </a:t>
            </a:r>
            <a:r>
              <a:rPr lang="en-US" sz="5400" b="1" u="sng" dirty="0" smtClean="0">
                <a:solidFill>
                  <a:schemeClr val="bg2">
                    <a:lumMod val="50000"/>
                  </a:schemeClr>
                </a:solidFill>
                <a:effectLst/>
              </a:rPr>
              <a:t>Logos</a:t>
            </a:r>
            <a:endParaRPr lang="en-US" sz="5400" b="1" u="sng" dirty="0" smtClean="0">
              <a:solidFill>
                <a:schemeClr val="bg2">
                  <a:lumMod val="50000"/>
                </a:schemeClr>
              </a:solidFill>
              <a:effectLst/>
            </a:endParaRPr>
          </a:p>
        </p:txBody>
      </p:sp>
      <p:pic>
        <p:nvPicPr>
          <p:cNvPr id="3" name="Picture 2" descr="logos.jpg"/>
          <p:cNvPicPr>
            <a:picLocks noChangeAspect="1"/>
          </p:cNvPicPr>
          <p:nvPr/>
        </p:nvPicPr>
        <p:blipFill>
          <a:blip r:embed="rId2">
            <a:graysc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914400" y="2209800"/>
            <a:ext cx="3898621" cy="377457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blinds(horizontal)">
                                      <p:cBhvr>
                                        <p:cTn id="17"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mtClean="0">
                <a:effectLst/>
              </a:rPr>
              <a:t>Examples of Appeal to Logos:</a:t>
            </a:r>
          </a:p>
        </p:txBody>
      </p:sp>
      <p:sp>
        <p:nvSpPr>
          <p:cNvPr id="61443" name="Rectangle 3"/>
          <p:cNvSpPr>
            <a:spLocks noGrp="1"/>
          </p:cNvSpPr>
          <p:nvPr>
            <p:ph idx="1"/>
          </p:nvPr>
        </p:nvSpPr>
        <p:spPr/>
        <p:txBody>
          <a:bodyPr/>
          <a:lstStyle/>
          <a:p>
            <a:r>
              <a:rPr lang="en-US" smtClean="0"/>
              <a:t>When advertisements claim that their products are “37% more effective than the competition,” they are making an</a:t>
            </a:r>
            <a:r>
              <a:rPr lang="en-US" i="1" smtClean="0"/>
              <a:t> </a:t>
            </a:r>
            <a:r>
              <a:rPr lang="en-US" smtClean="0"/>
              <a:t>appeal to logos. </a:t>
            </a:r>
          </a:p>
          <a:p>
            <a:r>
              <a:rPr lang="en-US" smtClean="0"/>
              <a:t>When a lawyer claims that her client is innocent because he had an alibi, that too is an appeal to logos because it is logically inconsistent for her client to have been in two places at once.</a:t>
            </a:r>
            <a:br>
              <a:rPr lang="en-US" smtClean="0"/>
            </a:br>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linds(horizontal)">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blinds(horizontal)">
                                      <p:cBhvr>
                                        <p:cTn id="12" dur="5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bwMode="auto">
          <a:noFill/>
        </p:spPr>
        <p:txBody>
          <a:bodyPr wrap="square" lIns="91440" tIns="45720" rIns="91440" bIns="45720" numCol="1" anchorCtr="0" compatLnSpc="1">
            <a:prstTxWarp prst="textNoShape">
              <a:avLst/>
            </a:prstTxWarp>
            <a:normAutofit/>
          </a:bodyPr>
          <a:lstStyle/>
          <a:p>
            <a:pPr algn="ctr"/>
            <a:r>
              <a:rPr lang="en-US" b="1" dirty="0" smtClean="0"/>
              <a:t>Formative Assessment</a:t>
            </a:r>
            <a:endParaRPr lang="en-US" b="1" dirty="0" smtClean="0">
              <a:effectLst/>
            </a:endParaRPr>
          </a:p>
        </p:txBody>
      </p:sp>
      <p:pic>
        <p:nvPicPr>
          <p:cNvPr id="2" name="Picture 1" descr="Brain_MRI_131749_rgbc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981200"/>
            <a:ext cx="3962400" cy="41550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bwMode="auto">
          <a:noFill/>
        </p:spPr>
        <p:txBody>
          <a:bodyPr wrap="square" lIns="91440" tIns="45720" rIns="91440" bIns="45720" numCol="1" anchorCtr="0" compatLnSpc="1">
            <a:prstTxWarp prst="textNoShape">
              <a:avLst/>
            </a:prstTxWarp>
            <a:normAutofit/>
          </a:bodyPr>
          <a:lstStyle/>
          <a:p>
            <a:pPr algn="ctr"/>
            <a:r>
              <a:rPr lang="en-US" b="1" dirty="0" smtClean="0"/>
              <a:t>Formative Assessment</a:t>
            </a:r>
            <a:endParaRPr lang="en-US" b="1" dirty="0" smtClean="0">
              <a:effectLst/>
            </a:endParaRPr>
          </a:p>
        </p:txBody>
      </p:sp>
      <p:pic>
        <p:nvPicPr>
          <p:cNvPr id="3" name="Picture 2" descr="87497-834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905000"/>
            <a:ext cx="5235074" cy="3762709"/>
          </a:xfrm>
          <a:prstGeom prst="rect">
            <a:avLst/>
          </a:prstGeom>
        </p:spPr>
      </p:pic>
    </p:spTree>
    <p:extLst>
      <p:ext uri="{BB962C8B-B14F-4D97-AF65-F5344CB8AC3E}">
        <p14:creationId xmlns:p14="http://schemas.microsoft.com/office/powerpoint/2010/main" val="33114064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bwMode="auto">
          <a:noFill/>
        </p:spPr>
        <p:txBody>
          <a:bodyPr wrap="square" lIns="91440" tIns="45720" rIns="91440" bIns="45720" numCol="1" anchorCtr="0" compatLnSpc="1">
            <a:prstTxWarp prst="textNoShape">
              <a:avLst/>
            </a:prstTxWarp>
            <a:normAutofit/>
          </a:bodyPr>
          <a:lstStyle/>
          <a:p>
            <a:pPr algn="ctr"/>
            <a:r>
              <a:rPr lang="en-US" b="1" dirty="0" smtClean="0"/>
              <a:t>Formative Assessment</a:t>
            </a:r>
            <a:endParaRPr lang="en-US" b="1" dirty="0" smtClean="0">
              <a:effectLst/>
            </a:endParaRPr>
          </a:p>
        </p:txBody>
      </p:sp>
      <p:pic>
        <p:nvPicPr>
          <p:cNvPr id="2" name="Picture 1"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981200"/>
            <a:ext cx="6313905" cy="3935075"/>
          </a:xfrm>
          <a:prstGeom prst="rect">
            <a:avLst/>
          </a:prstGeom>
        </p:spPr>
      </p:pic>
    </p:spTree>
    <p:extLst>
      <p:ext uri="{BB962C8B-B14F-4D97-AF65-F5344CB8AC3E}">
        <p14:creationId xmlns:p14="http://schemas.microsoft.com/office/powerpoint/2010/main" val="14056039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mtClean="0">
                <a:effectLst/>
              </a:rPr>
              <a:t>Example of Combination of Appeals:</a:t>
            </a:r>
          </a:p>
        </p:txBody>
      </p:sp>
      <p:sp>
        <p:nvSpPr>
          <p:cNvPr id="62467" name="Rectangle 3"/>
          <p:cNvSpPr>
            <a:spLocks noGrp="1"/>
          </p:cNvSpPr>
          <p:nvPr>
            <p:ph idx="1"/>
          </p:nvPr>
        </p:nvSpPr>
        <p:spPr/>
        <p:txBody>
          <a:bodyPr>
            <a:normAutofit/>
          </a:bodyPr>
          <a:lstStyle/>
          <a:p>
            <a:r>
              <a:rPr lang="en-US" sz="2000" smtClean="0"/>
              <a:t>For instance, </a:t>
            </a:r>
            <a:r>
              <a:rPr lang="en-US" sz="2000" i="1" smtClean="0"/>
              <a:t>appeals to logos</a:t>
            </a:r>
            <a:r>
              <a:rPr lang="en-US" sz="2000" smtClean="0"/>
              <a:t> by themselves are rare and seldom effective—they invariably rely on </a:t>
            </a:r>
            <a:r>
              <a:rPr lang="en-US" sz="2000" i="1" smtClean="0"/>
              <a:t>appeals to</a:t>
            </a:r>
            <a:r>
              <a:rPr lang="en-US" sz="2000" smtClean="0"/>
              <a:t> </a:t>
            </a:r>
            <a:r>
              <a:rPr lang="en-US" sz="2000" i="1" smtClean="0"/>
              <a:t>pathos </a:t>
            </a:r>
            <a:r>
              <a:rPr lang="en-US" sz="2000" smtClean="0"/>
              <a:t>and </a:t>
            </a:r>
            <a:r>
              <a:rPr lang="en-US" sz="2000" i="1" smtClean="0"/>
              <a:t>ethos </a:t>
            </a:r>
            <a:r>
              <a:rPr lang="en-US" sz="2000" smtClean="0"/>
              <a:t>as well. </a:t>
            </a:r>
          </a:p>
          <a:p>
            <a:pPr>
              <a:buFont typeface="Wingdings 3" pitchFamily="18" charset="2"/>
              <a:buNone/>
            </a:pPr>
            <a:endParaRPr lang="en-US" sz="2000" smtClean="0"/>
          </a:p>
          <a:p>
            <a:r>
              <a:rPr lang="en-US" sz="2000" smtClean="0"/>
              <a:t>If I wrote an essay that included the statement "five people die of AIDS every minute," it doesn't just convey an appeal to logos in the form of a statistic. </a:t>
            </a:r>
          </a:p>
          <a:p>
            <a:pPr lvl="1"/>
            <a:r>
              <a:rPr lang="en-US" sz="1800" smtClean="0"/>
              <a:t>It also includes an implicit appeal to pathos: a sense of the emotional tragedy that is AIDS and a sense of the ferocity and terribleness of the disease. </a:t>
            </a:r>
          </a:p>
          <a:p>
            <a:pPr lvl="1"/>
            <a:r>
              <a:rPr lang="en-US" sz="1800" smtClean="0"/>
              <a:t>It also includes an implicit appeal to </a:t>
            </a:r>
            <a:r>
              <a:rPr lang="en-US" sz="1800" i="1" smtClean="0"/>
              <a:t>ethos</a:t>
            </a:r>
            <a:r>
              <a:rPr lang="en-US" sz="1800" smtClean="0"/>
              <a:t>: it establishes my belief in the moral unacceptability of the disease and it may establish admiration in the eyes of my audience for holding such a stance. </a:t>
            </a:r>
          </a:p>
          <a:p>
            <a:endParaRPr lang="en-US" sz="20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blinds(horizontal)">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blinds(horizontal)">
                                      <p:cBhvr>
                                        <p:cTn id="12" dur="500"/>
                                        <p:tgtEl>
                                          <p:spTgt spid="624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Effect transition="in" filter="blinds(horizontal)">
                                      <p:cBhvr>
                                        <p:cTn id="17" dur="500"/>
                                        <p:tgtEl>
                                          <p:spTgt spid="624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2467">
                                            <p:txEl>
                                              <p:pRg st="4" end="4"/>
                                            </p:txEl>
                                          </p:spTgt>
                                        </p:tgtEl>
                                        <p:attrNameLst>
                                          <p:attrName>style.visibility</p:attrName>
                                        </p:attrNameLst>
                                      </p:cBhvr>
                                      <p:to>
                                        <p:strVal val="visible"/>
                                      </p:to>
                                    </p:set>
                                    <p:animEffect transition="in" filter="blinds(horizontal)">
                                      <p:cBhvr>
                                        <p:cTn id="22" dur="5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bwMode="auto">
          <a:noFill/>
        </p:spPr>
        <p:txBody>
          <a:bodyPr wrap="square" lIns="91440" tIns="45720" rIns="91440" bIns="45720" numCol="1" anchorCtr="0" compatLnSpc="1">
            <a:prstTxWarp prst="textNoShape">
              <a:avLst/>
            </a:prstTxWarp>
            <a:noAutofit/>
          </a:bodyPr>
          <a:lstStyle/>
          <a:p>
            <a:pPr algn="ctr"/>
            <a:r>
              <a:rPr lang="en-US" sz="4800" b="1" dirty="0" smtClean="0">
                <a:effectLst/>
              </a:rPr>
              <a:t>Let’s Review: </a:t>
            </a:r>
            <a:br>
              <a:rPr lang="en-US" sz="4800" b="1" dirty="0" smtClean="0">
                <a:effectLst/>
              </a:rPr>
            </a:br>
            <a:r>
              <a:rPr lang="en-US" sz="4800" b="1" dirty="0" smtClean="0">
                <a:effectLst/>
              </a:rPr>
              <a:t>Rhetorical </a:t>
            </a:r>
            <a:r>
              <a:rPr lang="en-US" sz="4800" b="1" dirty="0" smtClean="0">
                <a:effectLst/>
              </a:rPr>
              <a:t>Triangle</a:t>
            </a:r>
          </a:p>
        </p:txBody>
      </p:sp>
      <p:sp>
        <p:nvSpPr>
          <p:cNvPr id="48132" name="Text Box 4"/>
          <p:cNvSpPr txBox="1">
            <a:spLocks noChangeArrowheads="1"/>
          </p:cNvSpPr>
          <p:nvPr/>
        </p:nvSpPr>
        <p:spPr bwMode="auto">
          <a:xfrm>
            <a:off x="3276600" y="2057400"/>
            <a:ext cx="2743200" cy="923330"/>
          </a:xfrm>
          <a:prstGeom prst="rect">
            <a:avLst/>
          </a:prstGeom>
          <a:noFill/>
          <a:ln w="9525">
            <a:noFill/>
            <a:miter lim="800000"/>
            <a:headEnd/>
            <a:tailEnd/>
          </a:ln>
          <a:effectLst/>
        </p:spPr>
        <p:txBody>
          <a:bodyPr wrap="square">
            <a:spAutoFit/>
          </a:bodyPr>
          <a:lstStyle/>
          <a:p>
            <a:pPr algn="ctr"/>
            <a:r>
              <a:rPr lang="en-US" sz="1800" b="1" dirty="0"/>
              <a:t>Writer/Speaker</a:t>
            </a:r>
          </a:p>
          <a:p>
            <a:pPr algn="ctr"/>
            <a:r>
              <a:rPr lang="en-US" sz="1800" b="1" u="sng" dirty="0">
                <a:solidFill>
                  <a:schemeClr val="tx2"/>
                </a:solidFill>
              </a:rPr>
              <a:t>Appeal to Ethos</a:t>
            </a:r>
            <a:r>
              <a:rPr lang="en-US" sz="1800" b="1" dirty="0">
                <a:solidFill>
                  <a:schemeClr val="tx2"/>
                </a:solidFill>
              </a:rPr>
              <a:t> </a:t>
            </a:r>
            <a:r>
              <a:rPr lang="en-US" sz="1800" b="1" dirty="0">
                <a:solidFill>
                  <a:srgbClr val="ACA73B"/>
                </a:solidFill>
              </a:rPr>
              <a:t>(Credibility of Writer)</a:t>
            </a:r>
          </a:p>
        </p:txBody>
      </p:sp>
      <p:sp>
        <p:nvSpPr>
          <p:cNvPr id="48133" name="Text Box 5"/>
          <p:cNvSpPr txBox="1">
            <a:spLocks noChangeArrowheads="1"/>
          </p:cNvSpPr>
          <p:nvPr/>
        </p:nvSpPr>
        <p:spPr bwMode="auto">
          <a:xfrm>
            <a:off x="228600" y="5334000"/>
            <a:ext cx="2737686" cy="923330"/>
          </a:xfrm>
          <a:prstGeom prst="rect">
            <a:avLst/>
          </a:prstGeom>
          <a:noFill/>
          <a:ln w="9525">
            <a:noFill/>
            <a:miter lim="800000"/>
            <a:headEnd/>
            <a:tailEnd/>
          </a:ln>
          <a:effectLst/>
        </p:spPr>
        <p:txBody>
          <a:bodyPr wrap="none">
            <a:spAutoFit/>
          </a:bodyPr>
          <a:lstStyle/>
          <a:p>
            <a:pPr algn="ctr"/>
            <a:r>
              <a:rPr lang="en-US" sz="1800" b="1" dirty="0"/>
              <a:t>Purpose/Message</a:t>
            </a:r>
          </a:p>
          <a:p>
            <a:pPr algn="ctr"/>
            <a:r>
              <a:rPr lang="en-US" sz="1800" b="1" u="sng" dirty="0">
                <a:solidFill>
                  <a:srgbClr val="D2533C"/>
                </a:solidFill>
              </a:rPr>
              <a:t>Appeal to Logos</a:t>
            </a:r>
            <a:r>
              <a:rPr lang="en-US" sz="1800" b="1" dirty="0">
                <a:solidFill>
                  <a:srgbClr val="D2533C"/>
                </a:solidFill>
              </a:rPr>
              <a:t> </a:t>
            </a:r>
          </a:p>
          <a:p>
            <a:pPr algn="ctr"/>
            <a:r>
              <a:rPr lang="en-US" sz="1800" b="1" dirty="0">
                <a:solidFill>
                  <a:srgbClr val="ACA73B"/>
                </a:solidFill>
              </a:rPr>
              <a:t>(Facts, Research, Data)</a:t>
            </a:r>
          </a:p>
        </p:txBody>
      </p:sp>
      <p:sp>
        <p:nvSpPr>
          <p:cNvPr id="48134" name="Text Box 6"/>
          <p:cNvSpPr txBox="1">
            <a:spLocks noChangeArrowheads="1"/>
          </p:cNvSpPr>
          <p:nvPr/>
        </p:nvSpPr>
        <p:spPr bwMode="auto">
          <a:xfrm>
            <a:off x="5791200" y="4953000"/>
            <a:ext cx="4038600" cy="1200329"/>
          </a:xfrm>
          <a:prstGeom prst="rect">
            <a:avLst/>
          </a:prstGeom>
          <a:noFill/>
          <a:ln w="9525">
            <a:noFill/>
            <a:miter lim="800000"/>
            <a:headEnd/>
            <a:tailEnd/>
          </a:ln>
          <a:effectLst/>
        </p:spPr>
        <p:txBody>
          <a:bodyPr wrap="square">
            <a:spAutoFit/>
          </a:bodyPr>
          <a:lstStyle/>
          <a:p>
            <a:pPr algn="ctr"/>
            <a:r>
              <a:rPr lang="en-US" sz="1800" b="1" dirty="0"/>
              <a:t>Audience</a:t>
            </a:r>
          </a:p>
          <a:p>
            <a:pPr algn="ctr"/>
            <a:r>
              <a:rPr lang="en-US" sz="1800" b="1" u="sng" dirty="0">
                <a:solidFill>
                  <a:srgbClr val="D2533C"/>
                </a:solidFill>
              </a:rPr>
              <a:t>Appeal to Pathos</a:t>
            </a:r>
            <a:r>
              <a:rPr lang="en-US" sz="1800" b="1" dirty="0">
                <a:solidFill>
                  <a:srgbClr val="D2533C"/>
                </a:solidFill>
              </a:rPr>
              <a:t> </a:t>
            </a:r>
          </a:p>
          <a:p>
            <a:pPr algn="ctr"/>
            <a:r>
              <a:rPr lang="en-US" sz="1800" b="1" dirty="0">
                <a:solidFill>
                  <a:srgbClr val="ACA73B"/>
                </a:solidFill>
              </a:rPr>
              <a:t>(Emotions, Beliefs, </a:t>
            </a:r>
          </a:p>
          <a:p>
            <a:pPr algn="ctr"/>
            <a:r>
              <a:rPr lang="en-US" sz="1800" b="1" dirty="0">
                <a:solidFill>
                  <a:srgbClr val="ACA73B"/>
                </a:solidFill>
              </a:rPr>
              <a:t>and Values)</a:t>
            </a:r>
          </a:p>
        </p:txBody>
      </p:sp>
      <p:pic>
        <p:nvPicPr>
          <p:cNvPr id="3" name="Picture 2" descr="right_triangle_by_jevig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200400"/>
            <a:ext cx="3685592" cy="2514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Meanings </a:t>
            </a:r>
            <a:r>
              <a:rPr lang="en-US" sz="6000" b="1" dirty="0"/>
              <a:t>of </a:t>
            </a:r>
            <a:r>
              <a:rPr lang="en-US" sz="6000" b="1" dirty="0" smtClean="0">
                <a:solidFill>
                  <a:srgbClr val="ACA73B"/>
                </a:solidFill>
              </a:rPr>
              <a:t>Rhetoric</a:t>
            </a:r>
            <a:endParaRPr lang="en-US" sz="6000" b="1" dirty="0">
              <a:solidFill>
                <a:srgbClr val="ACA73B"/>
              </a:solidFill>
            </a:endParaRPr>
          </a:p>
        </p:txBody>
      </p:sp>
      <p:sp>
        <p:nvSpPr>
          <p:cNvPr id="3" name="Content Placeholder 2"/>
          <p:cNvSpPr>
            <a:spLocks noGrp="1"/>
          </p:cNvSpPr>
          <p:nvPr>
            <p:ph idx="1"/>
          </p:nvPr>
        </p:nvSpPr>
        <p:spPr/>
        <p:txBody>
          <a:bodyPr>
            <a:normAutofit/>
          </a:bodyPr>
          <a:lstStyle/>
          <a:p>
            <a:r>
              <a:rPr lang="en-US" sz="2800" dirty="0"/>
              <a:t>The meaning of the word "rhetoric" seems to differ depending on how the word is used and </a:t>
            </a:r>
            <a:r>
              <a:rPr lang="en-US" sz="2800" dirty="0" smtClean="0"/>
              <a:t>who is </a:t>
            </a:r>
            <a:r>
              <a:rPr lang="en-US" sz="2800" dirty="0"/>
              <a:t>using it. </a:t>
            </a:r>
          </a:p>
          <a:p>
            <a:r>
              <a:rPr lang="en-US" sz="2800" dirty="0" smtClean="0"/>
              <a:t>You have </a:t>
            </a:r>
            <a:r>
              <a:rPr lang="en-US" sz="2800" dirty="0"/>
              <a:t>probably heard politicians some time or another dismiss the positions of their opponents as "mere rhetoric." </a:t>
            </a:r>
          </a:p>
          <a:p>
            <a:r>
              <a:rPr lang="en-US" sz="2800" dirty="0" smtClean="0"/>
              <a:t>You are </a:t>
            </a:r>
            <a:r>
              <a:rPr lang="en-US" sz="2800" dirty="0"/>
              <a:t>probably also familiar with the idea of a rhetorical question—a question that is meant to make a point and not meant to be answered. </a:t>
            </a:r>
          </a:p>
          <a:p>
            <a:endParaRPr lang="en-US" dirty="0"/>
          </a:p>
        </p:txBody>
      </p:sp>
    </p:spTree>
    <p:extLst>
      <p:ext uri="{BB962C8B-B14F-4D97-AF65-F5344CB8AC3E}">
        <p14:creationId xmlns:p14="http://schemas.microsoft.com/office/powerpoint/2010/main" val="2596764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bwMode="auto">
          <a:xfrm>
            <a:off x="381000" y="1676400"/>
            <a:ext cx="8229600" cy="990600"/>
          </a:xfrm>
          <a:noFill/>
        </p:spPr>
        <p:txBody>
          <a:bodyPr wrap="square" lIns="91440" tIns="45720" rIns="91440" bIns="45720" numCol="1" anchorCtr="0" compatLnSpc="1">
            <a:prstTxWarp prst="textNoShape">
              <a:avLst/>
            </a:prstTxWarp>
            <a:noAutofit/>
          </a:bodyPr>
          <a:lstStyle/>
          <a:p>
            <a:r>
              <a:rPr lang="en-US" sz="4400" dirty="0" smtClean="0">
                <a:effectLst/>
              </a:rPr>
              <a:t> </a:t>
            </a:r>
            <a:r>
              <a:rPr lang="en-US" sz="8000" b="1" dirty="0" smtClean="0">
                <a:solidFill>
                  <a:srgbClr val="ACA73B"/>
                </a:solidFill>
                <a:effectLst/>
              </a:rPr>
              <a:t>Rhetoric</a:t>
            </a:r>
            <a:r>
              <a:rPr lang="en-US" sz="4400" dirty="0" smtClean="0">
                <a:solidFill>
                  <a:srgbClr val="ACA73B"/>
                </a:solidFill>
                <a:effectLst/>
              </a:rPr>
              <a:t> </a:t>
            </a:r>
            <a:r>
              <a:rPr lang="en-US" sz="4400" dirty="0" smtClean="0">
                <a:effectLst/>
              </a:rPr>
              <a:t/>
            </a:r>
            <a:br>
              <a:rPr lang="en-US" sz="4400" dirty="0" smtClean="0">
                <a:effectLst/>
              </a:rPr>
            </a:br>
            <a:r>
              <a:rPr lang="en-US" sz="4400" dirty="0" smtClean="0">
                <a:effectLst/>
              </a:rPr>
              <a:t>is </a:t>
            </a:r>
            <a:r>
              <a:rPr lang="en-US" sz="4400" dirty="0" smtClean="0">
                <a:effectLst/>
              </a:rPr>
              <a:t>the ways in which we try to persuade a given audience, for a given purpose.</a:t>
            </a:r>
          </a:p>
        </p:txBody>
      </p:sp>
      <p:sp>
        <p:nvSpPr>
          <p:cNvPr id="28675" name="Rectangle 3"/>
          <p:cNvSpPr>
            <a:spLocks noGrp="1"/>
          </p:cNvSpPr>
          <p:nvPr>
            <p:ph idx="1"/>
          </p:nvPr>
        </p:nvSpPr>
        <p:spPr>
          <a:xfrm>
            <a:off x="291432" y="4191000"/>
            <a:ext cx="8839200" cy="3733800"/>
          </a:xfrm>
        </p:spPr>
        <p:txBody>
          <a:bodyPr>
            <a:normAutofit/>
          </a:bodyPr>
          <a:lstStyle/>
          <a:p>
            <a:pPr>
              <a:lnSpc>
                <a:spcPct val="90000"/>
              </a:lnSpc>
            </a:pPr>
            <a:r>
              <a:rPr lang="en-US" sz="2400" dirty="0" smtClean="0"/>
              <a:t>Here are some </a:t>
            </a:r>
            <a:r>
              <a:rPr lang="en-US" sz="2400" dirty="0" smtClean="0"/>
              <a:t>classic examples </a:t>
            </a:r>
            <a:r>
              <a:rPr lang="en-US" sz="2400" dirty="0" smtClean="0"/>
              <a:t>of rhetoric:</a:t>
            </a:r>
          </a:p>
          <a:p>
            <a:pPr lvl="1">
              <a:lnSpc>
                <a:spcPct val="90000"/>
              </a:lnSpc>
            </a:pPr>
            <a:r>
              <a:rPr lang="en-US" sz="1800" dirty="0" smtClean="0"/>
              <a:t>When a politician tries to get you to vote for him, he is using rhetoric. </a:t>
            </a:r>
          </a:p>
          <a:p>
            <a:pPr lvl="1">
              <a:lnSpc>
                <a:spcPct val="90000"/>
              </a:lnSpc>
            </a:pPr>
            <a:r>
              <a:rPr lang="en-US" sz="1800" dirty="0" smtClean="0"/>
              <a:t>When a lawyer tries to move a jury, she is using rhetoric. </a:t>
            </a:r>
          </a:p>
          <a:p>
            <a:pPr lvl="1">
              <a:lnSpc>
                <a:spcPct val="90000"/>
              </a:lnSpc>
            </a:pPr>
            <a:r>
              <a:rPr lang="en-US" sz="1800" dirty="0" smtClean="0"/>
              <a:t>When a government produces propaganda, it is using rhetoric. </a:t>
            </a:r>
          </a:p>
          <a:p>
            <a:pPr lvl="1">
              <a:lnSpc>
                <a:spcPct val="90000"/>
              </a:lnSpc>
            </a:pPr>
            <a:r>
              <a:rPr lang="en-US" sz="1800" dirty="0" smtClean="0"/>
              <a:t>When an advertisement tries to get you to buy something, it is using rhetoric. </a:t>
            </a:r>
          </a:p>
          <a:p>
            <a:pPr lvl="1">
              <a:lnSpc>
                <a:spcPct val="90000"/>
              </a:lnSpc>
            </a:pPr>
            <a:r>
              <a:rPr lang="en-US" sz="1800" dirty="0" smtClean="0"/>
              <a:t>When the president gives a speech, he is using rhetoric. </a:t>
            </a:r>
          </a:p>
          <a:p>
            <a:pPr>
              <a:lnSpc>
                <a:spcPct val="90000"/>
              </a:lnSpc>
            </a:pPr>
            <a:endParaRPr lang="en-US" sz="23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blinds(horizontal)">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blinds(horizontal)">
                                      <p:cBhvr>
                                        <p:cTn id="27" dur="5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blinds(horizontal)">
                                      <p:cBhvr>
                                        <p:cTn id="32"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a:xfrm>
            <a:off x="685800" y="533400"/>
            <a:ext cx="8915400" cy="990600"/>
          </a:xfrm>
          <a:noFill/>
        </p:spPr>
        <p:txBody>
          <a:bodyPr wrap="square" lIns="91440" tIns="45720" rIns="91440" bIns="45720" numCol="1" anchorCtr="0" compatLnSpc="1">
            <a:prstTxWarp prst="textNoShape">
              <a:avLst/>
            </a:prstTxWarp>
            <a:noAutofit/>
          </a:bodyPr>
          <a:lstStyle/>
          <a:p>
            <a:r>
              <a:rPr lang="en-US" sz="5400" b="1" dirty="0" smtClean="0">
                <a:solidFill>
                  <a:srgbClr val="ACA73B"/>
                </a:solidFill>
                <a:effectLst/>
              </a:rPr>
              <a:t>Rhetoric</a:t>
            </a:r>
            <a:r>
              <a:rPr lang="en-US" sz="5400" b="1" dirty="0" smtClean="0">
                <a:effectLst/>
              </a:rPr>
              <a:t>… Subtle Level</a:t>
            </a:r>
            <a:endParaRPr lang="en-US" sz="5400" b="1" dirty="0" smtClean="0">
              <a:effectLst/>
            </a:endParaRPr>
          </a:p>
        </p:txBody>
      </p:sp>
      <p:sp>
        <p:nvSpPr>
          <p:cNvPr id="29699" name="Rectangle 3"/>
          <p:cNvSpPr>
            <a:spLocks noGrp="1"/>
          </p:cNvSpPr>
          <p:nvPr>
            <p:ph idx="1"/>
          </p:nvPr>
        </p:nvSpPr>
        <p:spPr>
          <a:xfrm>
            <a:off x="457200" y="1600200"/>
            <a:ext cx="8686800" cy="4876800"/>
          </a:xfrm>
        </p:spPr>
        <p:txBody>
          <a:bodyPr>
            <a:normAutofit/>
          </a:bodyPr>
          <a:lstStyle/>
          <a:p>
            <a:pPr>
              <a:lnSpc>
                <a:spcPct val="90000"/>
              </a:lnSpc>
            </a:pPr>
            <a:r>
              <a:rPr lang="en-US" sz="2000" dirty="0" smtClean="0"/>
              <a:t>When someone writes an office memo, he is using rhetoric. </a:t>
            </a:r>
          </a:p>
          <a:p>
            <a:pPr>
              <a:lnSpc>
                <a:spcPct val="90000"/>
              </a:lnSpc>
            </a:pPr>
            <a:r>
              <a:rPr lang="en-US" sz="2000" dirty="0" smtClean="0"/>
              <a:t>When a newspaper writer offers her depiction of what happened last night, she is using rhetoric. </a:t>
            </a:r>
          </a:p>
          <a:p>
            <a:pPr>
              <a:lnSpc>
                <a:spcPct val="90000"/>
              </a:lnSpc>
            </a:pPr>
            <a:r>
              <a:rPr lang="en-US" sz="2000" dirty="0" smtClean="0"/>
              <a:t>When a scientist presents theories or results, she is using rhetoric. </a:t>
            </a:r>
          </a:p>
          <a:p>
            <a:pPr>
              <a:lnSpc>
                <a:spcPct val="90000"/>
              </a:lnSpc>
            </a:pPr>
            <a:r>
              <a:rPr lang="en-US" sz="2000" dirty="0" smtClean="0"/>
              <a:t>When you </a:t>
            </a:r>
            <a:r>
              <a:rPr lang="en-US" sz="2000" dirty="0" smtClean="0"/>
              <a:t>ask your </a:t>
            </a:r>
            <a:r>
              <a:rPr lang="en-US" sz="2000" dirty="0" smtClean="0"/>
              <a:t>mom or dad </a:t>
            </a:r>
            <a:r>
              <a:rPr lang="en-US" sz="2000" dirty="0" smtClean="0"/>
              <a:t>for gas money, </a:t>
            </a:r>
            <a:r>
              <a:rPr lang="en-US" sz="2000" dirty="0" smtClean="0"/>
              <a:t>you are using rhetoric. </a:t>
            </a:r>
          </a:p>
          <a:p>
            <a:pPr>
              <a:lnSpc>
                <a:spcPct val="90000"/>
              </a:lnSpc>
            </a:pPr>
            <a:r>
              <a:rPr lang="en-US" sz="2000" dirty="0" smtClean="0"/>
              <a:t>And yes, when I'm trying to explain about rhetoric, I'm using rhetoric. </a:t>
            </a:r>
          </a:p>
          <a:p>
            <a:pPr>
              <a:lnSpc>
                <a:spcPct val="90000"/>
              </a:lnSpc>
            </a:pPr>
            <a:endParaRPr lang="en-US" sz="2300" dirty="0" smtClean="0"/>
          </a:p>
        </p:txBody>
      </p:sp>
      <p:pic>
        <p:nvPicPr>
          <p:cNvPr id="2" name="Picture 1" descr="comments_iStock_000018134779XSmal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3886200"/>
            <a:ext cx="4396820" cy="256797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linds(horizontal)">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linds(horizontal)">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linds(horizontal)">
                                      <p:cBhvr>
                                        <p:cTn id="22" dur="5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blinds(horizontal)">
                                      <p:cBhvr>
                                        <p:cTn id="2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err="1" smtClean="0"/>
              <a:t>Orature</a:t>
            </a:r>
            <a:r>
              <a:rPr lang="en-US" sz="5400" b="1" dirty="0" smtClean="0"/>
              <a:t> &amp; </a:t>
            </a:r>
            <a:r>
              <a:rPr lang="en-US" sz="5400" b="1" dirty="0" smtClean="0">
                <a:solidFill>
                  <a:srgbClr val="ACA73B"/>
                </a:solidFill>
              </a:rPr>
              <a:t>Rhetoric</a:t>
            </a:r>
            <a:endParaRPr lang="en-US" sz="5400" b="1" dirty="0">
              <a:solidFill>
                <a:srgbClr val="ACA73B"/>
              </a:solidFill>
            </a:endParaRPr>
          </a:p>
        </p:txBody>
      </p:sp>
      <p:sp>
        <p:nvSpPr>
          <p:cNvPr id="30723" name="Rectangle 3"/>
          <p:cNvSpPr>
            <a:spLocks noGrp="1"/>
          </p:cNvSpPr>
          <p:nvPr>
            <p:ph idx="1"/>
          </p:nvPr>
        </p:nvSpPr>
        <p:spPr/>
        <p:txBody>
          <a:bodyPr>
            <a:normAutofit/>
          </a:bodyPr>
          <a:lstStyle/>
          <a:p>
            <a:r>
              <a:rPr lang="en-US" sz="2300" dirty="0" smtClean="0"/>
              <a:t>Rhetoric throughout most of history referred to the arts of </a:t>
            </a:r>
            <a:r>
              <a:rPr lang="en-US" sz="2300" u="sng" dirty="0" smtClean="0"/>
              <a:t>speechmaking and oratory</a:t>
            </a:r>
            <a:r>
              <a:rPr lang="en-US" sz="2300" dirty="0" smtClean="0"/>
              <a:t>. </a:t>
            </a:r>
          </a:p>
          <a:p>
            <a:pPr>
              <a:buFont typeface="Wingdings 3" pitchFamily="18" charset="2"/>
              <a:buNone/>
            </a:pPr>
            <a:endParaRPr lang="en-US" sz="2300" dirty="0" smtClean="0"/>
          </a:p>
          <a:p>
            <a:r>
              <a:rPr lang="en-US" sz="2300" dirty="0" smtClean="0"/>
              <a:t>In this class, we will use it to refer to persuasion that occurs through </a:t>
            </a:r>
            <a:r>
              <a:rPr lang="en-US" sz="2300" u="sng" dirty="0" smtClean="0"/>
              <a:t>any medium</a:t>
            </a:r>
            <a:r>
              <a:rPr lang="en-US" sz="2300" dirty="0" smtClean="0"/>
              <a:t>, not just text or speech.</a:t>
            </a:r>
          </a:p>
          <a:p>
            <a:endParaRPr lang="en-US" sz="2300" dirty="0" smtClean="0"/>
          </a:p>
          <a:p>
            <a:r>
              <a:rPr lang="en-US" sz="2300" dirty="0" smtClean="0"/>
              <a:t>Eventually, I hope you start to see </a:t>
            </a:r>
            <a:r>
              <a:rPr lang="en-US" sz="2300" u="sng" dirty="0" smtClean="0"/>
              <a:t>all communication</a:t>
            </a:r>
            <a:r>
              <a:rPr lang="en-US" sz="2300" dirty="0" smtClean="0"/>
              <a:t> as rhetorical—that is, as a set of </a:t>
            </a:r>
            <a:r>
              <a:rPr lang="en-US" sz="2300" u="sng" dirty="0" smtClean="0"/>
              <a:t>deliberate, strategic decisions</a:t>
            </a:r>
            <a:r>
              <a:rPr lang="en-US" sz="2300" dirty="0" smtClean="0"/>
              <a:t> that someone made to achieve a certain purpose with a certain audience.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animEffect transition="in" filter="blinds(horizontal)">
                                      <p:cBhvr>
                                        <p:cTn id="7" dur="500"/>
                                        <p:tgtEl>
                                          <p:spTgt spid="307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3">
                                            <p:txEl>
                                              <p:pRg st="4" end="4"/>
                                            </p:txEl>
                                          </p:spTgt>
                                        </p:tgtEl>
                                        <p:attrNameLst>
                                          <p:attrName>style.visibility</p:attrName>
                                        </p:attrNameLst>
                                      </p:cBhvr>
                                      <p:to>
                                        <p:strVal val="visible"/>
                                      </p:to>
                                    </p:set>
                                    <p:animEffect transition="in" filter="blinds(horizontal)">
                                      <p:cBhvr>
                                        <p:cTn id="12"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rge.jpg"/>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752600" y="609600"/>
            <a:ext cx="5638800" cy="6007829"/>
          </a:xfrm>
          <a:prstGeom prst="rect">
            <a:avLst/>
          </a:prstGeom>
        </p:spPr>
      </p:pic>
      <p:sp>
        <p:nvSpPr>
          <p:cNvPr id="43015" name="Text Box 7"/>
          <p:cNvSpPr txBox="1">
            <a:spLocks noChangeArrowheads="1"/>
          </p:cNvSpPr>
          <p:nvPr/>
        </p:nvSpPr>
        <p:spPr bwMode="auto">
          <a:xfrm>
            <a:off x="1828800" y="5257800"/>
            <a:ext cx="2025650" cy="366713"/>
          </a:xfrm>
          <a:prstGeom prst="rect">
            <a:avLst/>
          </a:prstGeom>
          <a:noFill/>
          <a:ln w="9525">
            <a:noFill/>
            <a:miter lim="800000"/>
            <a:headEnd/>
            <a:tailEnd/>
          </a:ln>
          <a:effectLst/>
        </p:spPr>
        <p:txBody>
          <a:bodyPr wrap="none">
            <a:spAutoFit/>
          </a:bodyPr>
          <a:lstStyle/>
          <a:p>
            <a:r>
              <a:rPr lang="en-US" sz="1800" u="sng" dirty="0">
                <a:solidFill>
                  <a:schemeClr val="bg1"/>
                </a:solidFill>
              </a:rPr>
              <a:t>Purpose/Message</a:t>
            </a:r>
          </a:p>
        </p:txBody>
      </p:sp>
      <p:sp>
        <p:nvSpPr>
          <p:cNvPr id="43016" name="Text Box 8"/>
          <p:cNvSpPr txBox="1">
            <a:spLocks noChangeArrowheads="1"/>
          </p:cNvSpPr>
          <p:nvPr/>
        </p:nvSpPr>
        <p:spPr bwMode="auto">
          <a:xfrm>
            <a:off x="5791200" y="5257800"/>
            <a:ext cx="1160043" cy="369332"/>
          </a:xfrm>
          <a:prstGeom prst="rect">
            <a:avLst/>
          </a:prstGeom>
          <a:noFill/>
          <a:ln w="9525">
            <a:noFill/>
            <a:miter lim="800000"/>
            <a:headEnd/>
            <a:tailEnd/>
          </a:ln>
          <a:effectLst/>
        </p:spPr>
        <p:txBody>
          <a:bodyPr wrap="none">
            <a:spAutoFit/>
          </a:bodyPr>
          <a:lstStyle/>
          <a:p>
            <a:r>
              <a:rPr lang="en-US" sz="1800" u="sng" dirty="0">
                <a:solidFill>
                  <a:srgbClr val="FFFFFF"/>
                </a:solidFill>
              </a:rPr>
              <a:t>Audience</a:t>
            </a:r>
          </a:p>
        </p:txBody>
      </p:sp>
      <p:sp>
        <p:nvSpPr>
          <p:cNvPr id="43013" name="Text Box 5"/>
          <p:cNvSpPr txBox="1">
            <a:spLocks noChangeArrowheads="1"/>
          </p:cNvSpPr>
          <p:nvPr/>
        </p:nvSpPr>
        <p:spPr bwMode="auto">
          <a:xfrm>
            <a:off x="3657600" y="1600200"/>
            <a:ext cx="1752600" cy="366713"/>
          </a:xfrm>
          <a:prstGeom prst="rect">
            <a:avLst/>
          </a:prstGeom>
          <a:noFill/>
          <a:ln w="9525">
            <a:noFill/>
            <a:miter lim="800000"/>
            <a:headEnd/>
            <a:tailEnd/>
          </a:ln>
          <a:effectLst/>
        </p:spPr>
        <p:txBody>
          <a:bodyPr>
            <a:spAutoFit/>
          </a:bodyPr>
          <a:lstStyle/>
          <a:p>
            <a:r>
              <a:rPr lang="en-US" sz="1800" u="sng" dirty="0">
                <a:solidFill>
                  <a:srgbClr val="FFFFFF"/>
                </a:solidFill>
              </a:rPr>
              <a:t>Writer/Speaker</a:t>
            </a:r>
          </a:p>
        </p:txBody>
      </p:sp>
      <p:sp>
        <p:nvSpPr>
          <p:cNvPr id="43010" name="Rectangle 2"/>
          <p:cNvSpPr>
            <a:spLocks noGrp="1"/>
          </p:cNvSpPr>
          <p:nvPr>
            <p:ph type="title"/>
          </p:nvPr>
        </p:nvSpPr>
        <p:spPr bwMode="auto">
          <a:xfrm>
            <a:off x="609600" y="533400"/>
            <a:ext cx="8229600" cy="990600"/>
          </a:xfrm>
          <a:noFill/>
        </p:spPr>
        <p:txBody>
          <a:bodyPr wrap="square" lIns="91440" tIns="45720" rIns="91440" bIns="45720" numCol="1" anchorCtr="0" compatLnSpc="1">
            <a:prstTxWarp prst="textNoShape">
              <a:avLst/>
            </a:prstTxWarp>
            <a:normAutofit/>
          </a:bodyPr>
          <a:lstStyle/>
          <a:p>
            <a:pPr algn="ctr"/>
            <a:r>
              <a:rPr lang="en-US" dirty="0" smtClean="0">
                <a:solidFill>
                  <a:srgbClr val="FFFFFF"/>
                </a:solidFill>
                <a:effectLst/>
              </a:rPr>
              <a:t>The Rhetorical Triangle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p:cNvSpPr>
          <p:nvPr>
            <p:ph type="subTitle" idx="1"/>
          </p:nvPr>
        </p:nvSpPr>
        <p:spPr>
          <a:xfrm>
            <a:off x="533400" y="1676400"/>
            <a:ext cx="8229600" cy="4525963"/>
          </a:xfrm>
        </p:spPr>
        <p:txBody>
          <a:bodyPr/>
          <a:lstStyle/>
          <a:p>
            <a:r>
              <a:rPr lang="en-US" dirty="0" smtClean="0"/>
              <a:t>Aristotle (an ancient Greek philosopher) identified three </a:t>
            </a:r>
            <a:r>
              <a:rPr lang="en-US" u="sng" dirty="0" smtClean="0"/>
              <a:t>major tactics</a:t>
            </a:r>
            <a:r>
              <a:rPr lang="en-US" dirty="0" smtClean="0"/>
              <a:t> that we use when we go about persuading people. </a:t>
            </a:r>
            <a:r>
              <a:rPr lang="en-US" dirty="0" smtClean="0"/>
              <a:t>We </a:t>
            </a:r>
            <a:r>
              <a:rPr lang="en-US" dirty="0" smtClean="0"/>
              <a:t>call these tactics </a:t>
            </a:r>
            <a:r>
              <a:rPr lang="en-US" b="1" u="sng" dirty="0" smtClean="0"/>
              <a:t>rhetorical </a:t>
            </a:r>
            <a:r>
              <a:rPr lang="en-US" b="1" u="sng" dirty="0" smtClean="0"/>
              <a:t>appeals.</a:t>
            </a:r>
          </a:p>
          <a:p>
            <a:endParaRPr lang="en-US" b="1" u="sng" dirty="0"/>
          </a:p>
          <a:p>
            <a:endParaRPr lang="en-US" u="sng" dirty="0" smtClean="0"/>
          </a:p>
          <a:p>
            <a:r>
              <a:rPr lang="en-US" dirty="0" smtClean="0"/>
              <a:t>Aristotle taught that a speaker’s ability to persuade an audience is based on how well the speaker appeals to that audience in three different areas:</a:t>
            </a:r>
          </a:p>
          <a:p>
            <a:pPr lvl="1"/>
            <a:r>
              <a:rPr lang="en-US" b="1" u="sng" dirty="0" smtClean="0">
                <a:solidFill>
                  <a:schemeClr val="tx1">
                    <a:lumMod val="90000"/>
                    <a:lumOff val="10000"/>
                  </a:schemeClr>
                </a:solidFill>
              </a:rPr>
              <a:t>ethos</a:t>
            </a:r>
          </a:p>
          <a:p>
            <a:pPr lvl="1"/>
            <a:r>
              <a:rPr lang="en-US" b="1" u="sng" dirty="0" smtClean="0">
                <a:solidFill>
                  <a:schemeClr val="tx1">
                    <a:lumMod val="90000"/>
                    <a:lumOff val="10000"/>
                  </a:schemeClr>
                </a:solidFill>
              </a:rPr>
              <a:t>logos</a:t>
            </a:r>
          </a:p>
          <a:p>
            <a:pPr lvl="1"/>
            <a:r>
              <a:rPr lang="en-US" b="1" u="sng" dirty="0" smtClean="0">
                <a:solidFill>
                  <a:schemeClr val="tx1">
                    <a:lumMod val="90000"/>
                    <a:lumOff val="10000"/>
                  </a:schemeClr>
                </a:solidFill>
              </a:rPr>
              <a:t>pathos </a:t>
            </a:r>
          </a:p>
          <a:p>
            <a:endParaRPr lang="en-US" b="1" u="sng" dirty="0" smtClean="0"/>
          </a:p>
          <a:p>
            <a:endParaRPr lang="en-US" b="1" dirty="0" smtClean="0"/>
          </a:p>
        </p:txBody>
      </p:sp>
      <p:sp>
        <p:nvSpPr>
          <p:cNvPr id="4" name="Title 1"/>
          <p:cNvSpPr txBox="1">
            <a:spLocks/>
          </p:cNvSpPr>
          <p:nvPr/>
        </p:nvSpPr>
        <p:spPr>
          <a:xfrm>
            <a:off x="457200" y="533400"/>
            <a:ext cx="8229600" cy="990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pPr algn="ctr"/>
            <a:r>
              <a:rPr lang="en-US" b="1" dirty="0" smtClean="0">
                <a:solidFill>
                  <a:srgbClr val="ACA73B"/>
                </a:solidFill>
              </a:rPr>
              <a:t>Rhetorical</a:t>
            </a:r>
            <a:r>
              <a:rPr lang="en-US" b="1" dirty="0" smtClean="0"/>
              <a:t> Appeals</a:t>
            </a:r>
            <a:endParaRPr lang="en-US" b="1" dirty="0">
              <a:solidFill>
                <a:srgbClr val="ACA73B"/>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12" dur="500"/>
                                        <p:tgtEl>
                                          <p:spTgt spid="3277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17" dur="500"/>
                                        <p:tgtEl>
                                          <p:spTgt spid="327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2771">
                                            <p:txEl>
                                              <p:pRg st="5" end="5"/>
                                            </p:txEl>
                                          </p:spTgt>
                                        </p:tgtEl>
                                        <p:attrNameLst>
                                          <p:attrName>style.visibility</p:attrName>
                                        </p:attrNameLst>
                                      </p:cBhvr>
                                      <p:to>
                                        <p:strVal val="visible"/>
                                      </p:to>
                                    </p:set>
                                    <p:animEffect transition="in" filter="blinds(horizontal)">
                                      <p:cBhvr>
                                        <p:cTn id="22" dur="500"/>
                                        <p:tgtEl>
                                          <p:spTgt spid="3277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animEffect transition="in" filter="blinds(horizontal)">
                                      <p:cBhvr>
                                        <p:cTn id="27" dur="5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bwMode="auto">
          <a:noFill/>
        </p:spPr>
        <p:txBody>
          <a:bodyPr wrap="square" lIns="91440" tIns="45720" rIns="91440" bIns="45720" numCol="1" anchorCtr="0" compatLnSpc="1">
            <a:prstTxWarp prst="textNoShape">
              <a:avLst/>
            </a:prstTxWarp>
            <a:normAutofit/>
          </a:bodyPr>
          <a:lstStyle/>
          <a:p>
            <a:pPr algn="ctr"/>
            <a:r>
              <a:rPr lang="en-US" sz="5400" b="1" dirty="0" smtClean="0">
                <a:effectLst/>
              </a:rPr>
              <a:t>Appeal to </a:t>
            </a:r>
            <a:r>
              <a:rPr lang="en-US" sz="5400" b="1" u="sng" dirty="0" smtClean="0">
                <a:solidFill>
                  <a:schemeClr val="bg2">
                    <a:lumMod val="50000"/>
                  </a:schemeClr>
                </a:solidFill>
                <a:effectLst/>
              </a:rPr>
              <a:t>Ethos</a:t>
            </a:r>
          </a:p>
        </p:txBody>
      </p:sp>
      <p:sp>
        <p:nvSpPr>
          <p:cNvPr id="36867" name="Rectangle 3"/>
          <p:cNvSpPr>
            <a:spLocks noGrp="1"/>
          </p:cNvSpPr>
          <p:nvPr>
            <p:ph idx="1"/>
          </p:nvPr>
        </p:nvSpPr>
        <p:spPr>
          <a:xfrm>
            <a:off x="4343400" y="1993900"/>
            <a:ext cx="4267200" cy="4864100"/>
          </a:xfrm>
        </p:spPr>
        <p:txBody>
          <a:bodyPr>
            <a:normAutofit/>
          </a:bodyPr>
          <a:lstStyle/>
          <a:p>
            <a:pPr marL="623888" indent="-514350">
              <a:lnSpc>
                <a:spcPct val="80000"/>
              </a:lnSpc>
            </a:pPr>
            <a:r>
              <a:rPr lang="en-US" b="1" dirty="0" smtClean="0">
                <a:solidFill>
                  <a:srgbClr val="ACA73B"/>
                </a:solidFill>
              </a:rPr>
              <a:t>Like Ethics… </a:t>
            </a:r>
          </a:p>
          <a:p>
            <a:pPr marL="109538" indent="0">
              <a:lnSpc>
                <a:spcPct val="80000"/>
              </a:lnSpc>
              <a:buNone/>
            </a:pPr>
            <a:endParaRPr lang="en-US" b="1" dirty="0" smtClean="0">
              <a:solidFill>
                <a:srgbClr val="ACA73B"/>
              </a:solidFill>
            </a:endParaRPr>
          </a:p>
          <a:p>
            <a:pPr marL="623888" indent="-514350">
              <a:lnSpc>
                <a:spcPct val="80000"/>
              </a:lnSpc>
            </a:pPr>
            <a:r>
              <a:rPr lang="en-US" dirty="0" smtClean="0"/>
              <a:t>Ethos refers </a:t>
            </a:r>
            <a:r>
              <a:rPr lang="en-US" dirty="0" smtClean="0"/>
              <a:t>to the </a:t>
            </a:r>
            <a:r>
              <a:rPr lang="en-US" u="sng" dirty="0" smtClean="0"/>
              <a:t>character</a:t>
            </a:r>
            <a:r>
              <a:rPr lang="en-US" dirty="0" smtClean="0"/>
              <a:t> or </a:t>
            </a:r>
            <a:r>
              <a:rPr lang="en-US" u="sng" dirty="0" smtClean="0"/>
              <a:t>authority</a:t>
            </a:r>
            <a:r>
              <a:rPr lang="en-US" dirty="0" smtClean="0"/>
              <a:t> of the speaker/writer. </a:t>
            </a:r>
            <a:endParaRPr lang="en-US" dirty="0" smtClean="0"/>
          </a:p>
          <a:p>
            <a:pPr marL="623888" indent="-514350">
              <a:lnSpc>
                <a:spcPct val="80000"/>
              </a:lnSpc>
            </a:pPr>
            <a:r>
              <a:rPr lang="en-US" dirty="0"/>
              <a:t>O</a:t>
            </a:r>
            <a:r>
              <a:rPr lang="en-US" dirty="0" smtClean="0"/>
              <a:t>ur </a:t>
            </a:r>
            <a:r>
              <a:rPr lang="en-US" dirty="0" smtClean="0"/>
              <a:t>perception of the speaker/writer's </a:t>
            </a:r>
            <a:r>
              <a:rPr lang="en-US" i="1" dirty="0" smtClean="0"/>
              <a:t>ethos</a:t>
            </a:r>
            <a:r>
              <a:rPr lang="en-US" dirty="0" smtClean="0"/>
              <a:t> is what leads us to trust </a:t>
            </a:r>
            <a:r>
              <a:rPr lang="en-US" dirty="0" smtClean="0"/>
              <a:t>what they are saying. </a:t>
            </a:r>
            <a:endParaRPr lang="en-US" dirty="0" smtClean="0"/>
          </a:p>
          <a:p>
            <a:pPr marL="623888" indent="-514350">
              <a:lnSpc>
                <a:spcPct val="80000"/>
              </a:lnSpc>
            </a:pPr>
            <a:r>
              <a:rPr lang="en-US" dirty="0" smtClean="0"/>
              <a:t>Credibility of writer</a:t>
            </a:r>
          </a:p>
          <a:p>
            <a:pPr marL="109538" indent="0">
              <a:lnSpc>
                <a:spcPct val="80000"/>
              </a:lnSpc>
              <a:buNone/>
            </a:pPr>
            <a:endParaRPr lang="en-US" dirty="0" smtClean="0"/>
          </a:p>
        </p:txBody>
      </p:sp>
      <p:pic>
        <p:nvPicPr>
          <p:cNvPr id="2" name="Picture 1" descr="ethos.jpg"/>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62000" y="2133600"/>
            <a:ext cx="3521773" cy="35052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Effect transition="in" filter="blinds(horizontal)">
                                      <p:cBhvr>
                                        <p:cTn id="7" dur="500"/>
                                        <p:tgtEl>
                                          <p:spTgt spid="368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867">
                                            <p:txEl>
                                              <p:pRg st="3" end="3"/>
                                            </p:txEl>
                                          </p:spTgt>
                                        </p:tgtEl>
                                        <p:attrNameLst>
                                          <p:attrName>style.visibility</p:attrName>
                                        </p:attrNameLst>
                                      </p:cBhvr>
                                      <p:to>
                                        <p:strVal val="visible"/>
                                      </p:to>
                                    </p:set>
                                    <p:animEffect transition="in" filter="blinds(horizontal)">
                                      <p:cBhvr>
                                        <p:cTn id="12" dur="500"/>
                                        <p:tgtEl>
                                          <p:spTgt spid="3686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17" dur="500"/>
                                        <p:tgtEl>
                                          <p:spTgt spid="3686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6867">
                                            <p:txEl>
                                              <p:pRg st="4" end="4"/>
                                            </p:txEl>
                                          </p:spTgt>
                                        </p:tgtEl>
                                        <p:attrNameLst>
                                          <p:attrName>style.visibility</p:attrName>
                                        </p:attrNameLst>
                                      </p:cBhvr>
                                      <p:to>
                                        <p:strVal val="visible"/>
                                      </p:to>
                                    </p:set>
                                    <p:animEffect transition="in" filter="blinds(horizontal)">
                                      <p:cBhvr>
                                        <p:cTn id="22"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mtClean="0">
                <a:effectLst/>
              </a:rPr>
              <a:t>Examples of Appeals to Ethos:</a:t>
            </a:r>
          </a:p>
        </p:txBody>
      </p:sp>
      <p:sp>
        <p:nvSpPr>
          <p:cNvPr id="59395" name="Rectangle 3"/>
          <p:cNvSpPr>
            <a:spLocks noGrp="1"/>
          </p:cNvSpPr>
          <p:nvPr>
            <p:ph idx="1"/>
          </p:nvPr>
        </p:nvSpPr>
        <p:spPr/>
        <p:txBody>
          <a:bodyPr>
            <a:normAutofit/>
          </a:bodyPr>
          <a:lstStyle/>
          <a:p>
            <a:r>
              <a:rPr lang="en-US" sz="1800" smtClean="0"/>
              <a:t>In many cases </a:t>
            </a:r>
            <a:r>
              <a:rPr lang="en-US" sz="1800" i="1" smtClean="0"/>
              <a:t>ethos </a:t>
            </a:r>
            <a:r>
              <a:rPr lang="en-US" sz="1800" smtClean="0"/>
              <a:t>is pretty transparent: if Rachel Ray wanted to tell us how to make Chicken Marsala, we would probably just implicitly assume that she knew what she was talking about. After all, she has built her </a:t>
            </a:r>
            <a:r>
              <a:rPr lang="en-US" sz="1800" i="1" smtClean="0"/>
              <a:t>ethos</a:t>
            </a:r>
            <a:r>
              <a:rPr lang="en-US" sz="1800" smtClean="0"/>
              <a:t> in the sense of authority by demonstrating her cooking abilities every day on nationwide television, in her cookbooks, and through other media. She has also built her </a:t>
            </a:r>
            <a:r>
              <a:rPr lang="en-US" sz="1800" i="1" smtClean="0"/>
              <a:t>ethos </a:t>
            </a:r>
            <a:r>
              <a:rPr lang="en-US" sz="1800" smtClean="0"/>
              <a:t>in the sense of her character by appearing to be a friendly, savvy, and admirable person.</a:t>
            </a:r>
            <a:br>
              <a:rPr lang="en-US" sz="1800" smtClean="0"/>
            </a:br>
            <a:r>
              <a:rPr lang="en-US" sz="1800" smtClean="0"/>
              <a:t/>
            </a:r>
            <a:br>
              <a:rPr lang="en-US" sz="1800" smtClean="0"/>
            </a:br>
            <a:r>
              <a:rPr lang="en-US" sz="1800" smtClean="0"/>
              <a:t>However, if a random person on the street wanted to tell us how to make Chicken Marsala, we would probably first want to know what gave him the authority to do so: did he cook a lot? Does he make chicken marsala often? Why was he qualified to show us? In addition, such a person would probably lack the character component of </a:t>
            </a:r>
            <a:r>
              <a:rPr lang="en-US" sz="1800" i="1" smtClean="0"/>
              <a:t>ethos</a:t>
            </a:r>
            <a:r>
              <a:rPr lang="en-US" sz="1800" smtClean="0"/>
              <a:t>—being a stranger we would have no connection to him and we would have no sense of who he was as a person. In fact, we'd probably be creeped out by his unsolicited cooking lesson. Ultimately, we would have no reason to trust him. </a:t>
            </a:r>
          </a:p>
          <a:p>
            <a:endParaRPr lang="en-US" sz="18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linds(horizontal)">
                                      <p:cBhvr>
                                        <p:cTn id="7" dur="5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350</TotalTime>
  <Words>976</Words>
  <Application>Microsoft Macintosh PowerPoint</Application>
  <PresentationFormat>On-screen Show (4:3)</PresentationFormat>
  <Paragraphs>86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Clarity</vt:lpstr>
      <vt:lpstr> Introduction to Rhetoric</vt:lpstr>
      <vt:lpstr>Meanings of Rhetoric</vt:lpstr>
      <vt:lpstr> Rhetoric  is the ways in which we try to persuade a given audience, for a given purpose.</vt:lpstr>
      <vt:lpstr>Rhetoric… Subtle Level</vt:lpstr>
      <vt:lpstr>Orature &amp; Rhetoric</vt:lpstr>
      <vt:lpstr>The Rhetorical Triangle</vt:lpstr>
      <vt:lpstr>PowerPoint Presentation</vt:lpstr>
      <vt:lpstr>Appeal to Ethos</vt:lpstr>
      <vt:lpstr>Examples of Appeals to Ethos:</vt:lpstr>
      <vt:lpstr>Appeal to Pathos</vt:lpstr>
      <vt:lpstr>Examples of Appeals to Pathos:</vt:lpstr>
      <vt:lpstr>Appeal to Logos</vt:lpstr>
      <vt:lpstr>Examples of Appeal to Logos:</vt:lpstr>
      <vt:lpstr>Formative Assessment</vt:lpstr>
      <vt:lpstr>Formative Assessment</vt:lpstr>
      <vt:lpstr>Formative Assessment</vt:lpstr>
      <vt:lpstr>Example of Combination of Appeals:</vt:lpstr>
      <vt:lpstr>Let’s Review:  Rhetorical Triangle</vt:lpstr>
    </vt:vector>
  </TitlesOfParts>
  <Company>RRISD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Rhetorical Appeals</dc:title>
  <dc:creator>xpsetup</dc:creator>
  <cp:lastModifiedBy>Kaylie</cp:lastModifiedBy>
  <cp:revision>17</cp:revision>
  <dcterms:created xsi:type="dcterms:W3CDTF">2009-05-12T13:57:37Z</dcterms:created>
  <dcterms:modified xsi:type="dcterms:W3CDTF">2015-12-25T21:11:49Z</dcterms:modified>
</cp:coreProperties>
</file>