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</p:sldIdLst>
  <p:sldSz cx="9144000" cy="5143500" type="screen16x9"/>
  <p:notesSz cx="6858000" cy="9144000"/>
  <p:embeddedFontLst>
    <p:embeddedFont>
      <p:font typeface="Lobster" pitchFamily="2" charset="77"/>
      <p:regular r:id="rId13"/>
    </p:embeddedFont>
    <p:embeddedFont>
      <p:font typeface="Raleway" panose="020B0503030101060003" pitchFamily="34" charset="77"/>
      <p:regular r:id="rId14"/>
      <p:bold r:id="rId15"/>
      <p:italic r:id="rId16"/>
      <p:boldItalic r:id="rId17"/>
    </p:embeddedFont>
    <p:embeddedFont>
      <p:font typeface="Varela" panose="02000000000000000000" pitchFamily="2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3"/>
  </p:normalViewPr>
  <p:slideViewPr>
    <p:cSldViewPr snapToGrid="0"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3bae58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5e3bae58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5e3bae58ad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g5e3bae58ad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64f0a84528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g64f0a84528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64f0a84528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g64f0a84528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64f0a8452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g64f0a8452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64f0a8452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g64f0a8452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64f0a8452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g64f0a8452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64f0a84528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g64f0a84528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64f0a8452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g64f0a84528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3" name="Google Shape;73;p18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/>
          </a:p>
        </p:txBody>
      </p:sp>
      <p:sp>
        <p:nvSpPr>
          <p:cNvPr id="75" name="Google Shape;75;p18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2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3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2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8" name="Google Shape;98;p23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100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6A5A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4535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Introduction to Rhetorical Fallacies</a:t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94325" y="460320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 Language &amp; Composition | Unit 3 The Art of Argumentation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3"/>
          <p:cNvSpPr txBox="1">
            <a:spLocks noGrp="1"/>
          </p:cNvSpPr>
          <p:nvPr>
            <p:ph type="sldNum" idx="12"/>
          </p:nvPr>
        </p:nvSpPr>
        <p:spPr>
          <a:xfrm>
            <a:off x="457200" y="495460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01" name="Google Shape;601;p83"/>
          <p:cNvSpPr txBox="1">
            <a:spLocks noGrp="1"/>
          </p:cNvSpPr>
          <p:nvPr>
            <p:ph type="title"/>
          </p:nvPr>
        </p:nvSpPr>
        <p:spPr>
          <a:xfrm>
            <a:off x="211400" y="910925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6000"/>
              <a:t>Garbled Cause &amp; Effect.</a:t>
            </a:r>
            <a:endParaRPr sz="6000"/>
          </a:p>
        </p:txBody>
      </p:sp>
      <p:sp>
        <p:nvSpPr>
          <p:cNvPr id="602" name="Google Shape;602;p83"/>
          <p:cNvSpPr/>
          <p:nvPr/>
        </p:nvSpPr>
        <p:spPr>
          <a:xfrm>
            <a:off x="4863575" y="333617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Ignoring a Common Cause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3" name="Google Shape;603;p83"/>
          <p:cNvSpPr/>
          <p:nvPr/>
        </p:nvSpPr>
        <p:spPr>
          <a:xfrm>
            <a:off x="2763200" y="32056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Cum Hoc Ergo Propter Hoc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4" name="Google Shape;604;p83"/>
          <p:cNvSpPr/>
          <p:nvPr/>
        </p:nvSpPr>
        <p:spPr>
          <a:xfrm>
            <a:off x="2678263" y="14443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Denying the Antecedent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5" name="Google Shape;605;p83"/>
          <p:cNvSpPr/>
          <p:nvPr/>
        </p:nvSpPr>
        <p:spPr>
          <a:xfrm>
            <a:off x="4863563" y="15205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Post Hoc Ergo Propter Hoc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6" name="Google Shape;606;p83"/>
          <p:cNvSpPr/>
          <p:nvPr/>
        </p:nvSpPr>
        <p:spPr>
          <a:xfrm>
            <a:off x="6914900" y="15205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Two Wrongs Make a Right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7" name="Google Shape;607;p83"/>
          <p:cNvSpPr txBox="1"/>
          <p:nvPr/>
        </p:nvSpPr>
        <p:spPr>
          <a:xfrm>
            <a:off x="168175" y="184925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Types of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8" name="Google Shape;608;p83"/>
          <p:cNvSpPr/>
          <p:nvPr/>
        </p:nvSpPr>
        <p:spPr>
          <a:xfrm>
            <a:off x="760850" y="32056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Affirming the Consequent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9" name="Google Shape;609;p83"/>
          <p:cNvSpPr/>
          <p:nvPr/>
        </p:nvSpPr>
        <p:spPr>
          <a:xfrm>
            <a:off x="676650" y="1390013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Circular Logic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15" name="Google Shape;615;p84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Assuming there’s only one explanation for the observation you’re making.</a:t>
            </a:r>
            <a:endParaRPr sz="2400" i="1"/>
          </a:p>
        </p:txBody>
      </p:sp>
      <p:sp>
        <p:nvSpPr>
          <p:cNvPr id="616" name="Google Shape;616;p84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Affirming the Consequent.</a:t>
            </a:r>
            <a:endParaRPr sz="9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22" name="Google Shape;622;p85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 conclusion is derived from a premise based on the conclusion.</a:t>
            </a:r>
            <a:endParaRPr sz="2400" i="1"/>
          </a:p>
        </p:txBody>
      </p:sp>
      <p:sp>
        <p:nvSpPr>
          <p:cNvPr id="623" name="Google Shape;623;p85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Circular Logic.</a:t>
            </a:r>
            <a:endParaRPr sz="9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29" name="Google Shape;629;p86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Claiming two events that occur together must have a cause-and-effect relationship</a:t>
            </a:r>
            <a:endParaRPr sz="2400" i="1"/>
          </a:p>
        </p:txBody>
      </p:sp>
      <p:sp>
        <p:nvSpPr>
          <p:cNvPr id="630" name="Google Shape;630;p86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7200"/>
              <a:t>Cum Hoc Ergo Propter Hoc.</a:t>
            </a:r>
            <a:endParaRPr sz="7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36" name="Google Shape;636;p87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There isn’t only one explanation for an outcome. So, it’s false to assume the cause based on the effect.</a:t>
            </a:r>
            <a:endParaRPr sz="2400" i="1"/>
          </a:p>
        </p:txBody>
      </p:sp>
      <p:sp>
        <p:nvSpPr>
          <p:cNvPr id="637" name="Google Shape;637;p87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Denying the Antecedent.</a:t>
            </a:r>
            <a:endParaRPr sz="9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43" name="Google Shape;643;p88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Claiming one event must have caused the other when a third (unlooked for) event is probably the cause.</a:t>
            </a:r>
            <a:endParaRPr sz="2400" i="1"/>
          </a:p>
        </p:txBody>
      </p:sp>
      <p:sp>
        <p:nvSpPr>
          <p:cNvPr id="644" name="Google Shape;644;p88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7200"/>
              <a:t>Ignoring a Common Cause.</a:t>
            </a:r>
            <a:endParaRPr sz="7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50" name="Google Shape;650;p89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Claiming that because one event followed another, it was also caused by it.</a:t>
            </a:r>
            <a:endParaRPr sz="2400" i="1"/>
          </a:p>
        </p:txBody>
      </p:sp>
      <p:sp>
        <p:nvSpPr>
          <p:cNvPr id="651" name="Google Shape;651;p89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7200"/>
              <a:t>Post Hoc Ergo Propter Hoc.</a:t>
            </a:r>
            <a:endParaRPr sz="7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57" name="Google Shape;657;p90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Assuming that if one wrong is committed, another wrong will cancel it out.</a:t>
            </a:r>
            <a:endParaRPr sz="2400" i="1"/>
          </a:p>
        </p:txBody>
      </p:sp>
      <p:sp>
        <p:nvSpPr>
          <p:cNvPr id="658" name="Google Shape;658;p90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7200"/>
              <a:t>Two Wrongs Make a Right.</a:t>
            </a:r>
            <a:endParaRPr sz="7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Macintosh PowerPoint</Application>
  <PresentationFormat>On-screen Show (16:9)</PresentationFormat>
  <Paragraphs>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Raleway</vt:lpstr>
      <vt:lpstr>Varela</vt:lpstr>
      <vt:lpstr>Arial</vt:lpstr>
      <vt:lpstr>Lobster</vt:lpstr>
      <vt:lpstr>Twentieth Century</vt:lpstr>
      <vt:lpstr>Simple Light</vt:lpstr>
      <vt:lpstr>Ragozine template</vt:lpstr>
      <vt:lpstr>Introduction to Rhetorical Fallacies</vt:lpstr>
      <vt:lpstr>Garbled Cause &amp; Effect.</vt:lpstr>
      <vt:lpstr>Affirming the Consequent.</vt:lpstr>
      <vt:lpstr>Circular Logic.</vt:lpstr>
      <vt:lpstr>Cum Hoc Ergo Propter Hoc.</vt:lpstr>
      <vt:lpstr>Denying the Antecedent.</vt:lpstr>
      <vt:lpstr>Ignoring a Common Cause.</vt:lpstr>
      <vt:lpstr>Post Hoc Ergo Propter Hoc.</vt:lpstr>
      <vt:lpstr>Two Wrongs Make a Right.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Rhetorical Fallacies</dc:title>
  <cp:lastModifiedBy>Fougerousse, Kaylie Elise</cp:lastModifiedBy>
  <cp:revision>1</cp:revision>
  <dcterms:modified xsi:type="dcterms:W3CDTF">2019-12-02T00:18:29Z</dcterms:modified>
</cp:coreProperties>
</file>