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0" y="776453"/>
            <a:ext cx="7772400" cy="2486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lang="en-US" sz="8000"/>
              <a:t>Vocabulary Unit     </a:t>
            </a:r>
            <a:endParaRPr b="1" sz="80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</a:pPr>
            <a:r>
              <a:rPr b="1" lang="en-US" sz="6600"/>
              <a:t>English AP &amp; 10H</a:t>
            </a:r>
            <a:endParaRPr b="1" sz="6600"/>
          </a:p>
        </p:txBody>
      </p:sp>
      <p:sp>
        <p:nvSpPr>
          <p:cNvPr id="86" name="Google Shape;86;p13"/>
          <p:cNvSpPr txBox="1"/>
          <p:nvPr/>
        </p:nvSpPr>
        <p:spPr>
          <a:xfrm>
            <a:off x="7026903" y="793452"/>
            <a:ext cx="2117097" cy="2486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Facsimile</a:t>
            </a:r>
            <a:endParaRPr b="1" sz="6000" u="sng"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 exact copy</a:t>
            </a:r>
            <a:endParaRPr/>
          </a:p>
        </p:txBody>
      </p:sp>
      <p:pic>
        <p:nvPicPr>
          <p:cNvPr descr="Violins_for_sale_2048x1536.33172402.JPG"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4400" y="2508250"/>
            <a:ext cx="50546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Imbibe</a:t>
            </a:r>
            <a:endParaRPr b="1" sz="6000" u="sng"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drink</a:t>
            </a:r>
            <a:endParaRPr/>
          </a:p>
        </p:txBody>
      </p:sp>
      <p:pic>
        <p:nvPicPr>
          <p:cNvPr descr="Vintage-Coca-Cola-Bottles-1920x1200.jpg"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600" y="2419350"/>
            <a:ext cx="5930900" cy="370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Implacable</a:t>
            </a:r>
            <a:endParaRPr b="1" sz="6000" u="sng"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Not to be satisfied or pacified</a:t>
            </a:r>
            <a:endParaRPr/>
          </a:p>
        </p:txBody>
      </p:sp>
      <p:pic>
        <p:nvPicPr>
          <p:cNvPr descr="tumblr_nivxw6jJSe1snbrkko1_500.jpg"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200" y="2501900"/>
            <a:ext cx="38862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Infinitesimal</a:t>
            </a:r>
            <a:endParaRPr b="1" sz="6000" u="sng"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small as to almost immeasurable</a:t>
            </a:r>
            <a:endParaRPr/>
          </a:p>
        </p:txBody>
      </p:sp>
      <p:pic>
        <p:nvPicPr>
          <p:cNvPr descr="6a00e5537c83be88340112793793e528a4-320wi.jpg"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730500"/>
            <a:ext cx="4064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Innocuous</a:t>
            </a:r>
            <a:endParaRPr b="1" sz="6000" u="sng"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Harmless, inoffensive</a:t>
            </a:r>
            <a:endParaRPr/>
          </a:p>
        </p:txBody>
      </p:sp>
      <p:pic>
        <p:nvPicPr>
          <p:cNvPr descr="1454859179798.jpeg" id="178" name="Google Shape;1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000" y="2550436"/>
            <a:ext cx="5880100" cy="326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Militate</a:t>
            </a:r>
            <a:endParaRPr b="1" sz="6000" u="sng"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have an effect or force on or against someone or something</a:t>
            </a:r>
            <a:endParaRPr/>
          </a:p>
        </p:txBody>
      </p:sp>
      <p:pic>
        <p:nvPicPr>
          <p:cNvPr descr="maxresdefault.jpg" id="185" name="Google Shape;1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800" y="2962274"/>
            <a:ext cx="60452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Patent</a:t>
            </a:r>
            <a:endParaRPr b="1" sz="6000" u="sng"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Exclusive rights over an invention</a:t>
            </a:r>
            <a:endParaRPr/>
          </a:p>
        </p:txBody>
      </p:sp>
      <p:pic>
        <p:nvPicPr>
          <p:cNvPr descr="Unknown-1.jpeg"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650" y="272415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Prowess</a:t>
            </a:r>
            <a:endParaRPr b="1" sz="6000" u="sng"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Superior skill or ability</a:t>
            </a:r>
            <a:endParaRPr/>
          </a:p>
        </p:txBody>
      </p:sp>
      <p:pic>
        <p:nvPicPr>
          <p:cNvPr descr="105189-004-92CBAFC4.jpg" id="199" name="Google Shape;19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2497438"/>
            <a:ext cx="3067050" cy="414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Sedate</a:t>
            </a:r>
            <a:endParaRPr b="1" sz="6000" u="sng"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Quiet, settled, sober</a:t>
            </a:r>
            <a:endParaRPr/>
          </a:p>
        </p:txBody>
      </p:sp>
      <p:pic>
        <p:nvPicPr>
          <p:cNvPr descr="images.jpeg"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49" y="2470150"/>
            <a:ext cx="5378451" cy="357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Stentorian</a:t>
            </a:r>
            <a:endParaRPr b="1" sz="6000" u="sng"/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Extremely loud</a:t>
            </a:r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2413000" y="5329833"/>
            <a:ext cx="4191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baseline="3000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Period….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-2.jpg" id="214" name="Google Shape;2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0" y="2548533"/>
            <a:ext cx="3556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Antipathy</a:t>
            </a:r>
            <a:endParaRPr b="1" sz="6000" u="sng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strong dislike or hostile feeling</a:t>
            </a:r>
            <a:endParaRPr/>
          </a:p>
        </p:txBody>
      </p:sp>
      <p:pic>
        <p:nvPicPr>
          <p:cNvPr descr="too-much-homework-520.jpg__800x600_q85_crop.jp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529938"/>
            <a:ext cx="5791200" cy="386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Stipulate</a:t>
            </a:r>
            <a:endParaRPr b="1" sz="6000" u="sng"/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arrange specifically</a:t>
            </a:r>
            <a:endParaRPr/>
          </a:p>
        </p:txBody>
      </p:sp>
      <p:pic>
        <p:nvPicPr>
          <p:cNvPr descr="insurance-tab-300x199.jpg" id="221" name="Google Shape;2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2700" y="2838450"/>
            <a:ext cx="3810000" cy="2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Ultimatum</a:t>
            </a:r>
            <a:endParaRPr b="1" sz="6000" u="sng"/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final proposal or statement</a:t>
            </a:r>
            <a:endParaRPr/>
          </a:p>
        </p:txBody>
      </p:sp>
      <p:pic>
        <p:nvPicPr>
          <p:cNvPr descr="dreamstime_157111481-300x200.jpg" id="228" name="Google Shape;2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4700" y="2472267"/>
            <a:ext cx="5359400" cy="357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Applicable</a:t>
            </a:r>
            <a:endParaRPr b="1" sz="6000" u="sng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Capable of being applied</a:t>
            </a:r>
            <a:endParaRPr/>
          </a:p>
        </p:txBody>
      </p:sp>
      <p:pic>
        <p:nvPicPr>
          <p:cNvPr descr="o-COUPLE-DRIVING-AWAY-IN-A-CAR-facebook.jp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" y="2514600"/>
            <a:ext cx="609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MV.jpg"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600" y="2971800"/>
            <a:ext cx="2311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Asset</a:t>
            </a:r>
            <a:endParaRPr b="1" sz="6000" u="sng"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Something of value</a:t>
            </a:r>
            <a:endParaRPr/>
          </a:p>
        </p:txBody>
      </p:sp>
      <p:pic>
        <p:nvPicPr>
          <p:cNvPr descr="Left_Right_Brain.jpg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666206"/>
            <a:ext cx="6616700" cy="372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Beset</a:t>
            </a:r>
            <a:endParaRPr b="1" sz="6000" u="sng"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attack from all sides</a:t>
            </a:r>
            <a:endParaRPr/>
          </a:p>
        </p:txBody>
      </p:sp>
      <p:pic>
        <p:nvPicPr>
          <p:cNvPr descr="Convergence.jpg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2100" y="28892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Compassion</a:t>
            </a:r>
            <a:endParaRPr b="1" sz="6000" u="sng"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Sympathy for another’s suffering</a:t>
            </a:r>
            <a:endParaRPr/>
          </a:p>
        </p:txBody>
      </p:sp>
      <p:pic>
        <p:nvPicPr>
          <p:cNvPr descr="compassionate-700x500.jpg"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469242"/>
            <a:ext cx="5664200" cy="404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Decorum</a:t>
            </a:r>
            <a:endParaRPr b="1" sz="6000" u="sng"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Proper behavior</a:t>
            </a:r>
            <a:endParaRPr/>
          </a:p>
        </p:txBody>
      </p:sp>
      <p:pic>
        <p:nvPicPr>
          <p:cNvPr descr="140327_sportsmanship_inside.jpg"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00" y="2588762"/>
            <a:ext cx="6248400" cy="35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Duress</a:t>
            </a:r>
            <a:endParaRPr b="1" sz="6000" u="sng"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Compulsion by threat</a:t>
            </a:r>
            <a:endParaRPr/>
          </a:p>
        </p:txBody>
      </p:sp>
      <p:pic>
        <p:nvPicPr>
          <p:cNvPr descr="1442301195court-hammer.jpg"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099" y="2400299"/>
            <a:ext cx="5810251" cy="38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Exuberant</a:t>
            </a:r>
            <a:endParaRPr b="1" sz="6000" u="sng"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High-spirited; enthusiastic</a:t>
            </a:r>
            <a:endParaRPr/>
          </a:p>
        </p:txBody>
      </p:sp>
      <p:pic>
        <p:nvPicPr>
          <p:cNvPr descr="exuberant.png"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700" y="2399355"/>
            <a:ext cx="6832600" cy="395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