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2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9ED79-4E03-8C4D-8CFA-B85A23FC6FF4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9382-ABF0-7B49-8F5F-E775B08B5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7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frayers</a:t>
            </a:r>
            <a:r>
              <a:rPr lang="en-US" baseline="0" dirty="0" smtClean="0"/>
              <a:t>, have students define each of the above words. Discuss collectively as a class afterwards.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9382-ABF0-7B49-8F5F-E775B08B5B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 quotations- opportunity for differentiation.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9382-ABF0-7B49-8F5F-E775B08B5B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3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whiteboard to demonstrate the mind maps for the words.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1538-8C23-FB49-B26B-8AD19EA948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11/16/16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4862" y="2157318"/>
            <a:ext cx="4140538" cy="11778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</a:t>
            </a:r>
            <a:r>
              <a:rPr lang="en-US" dirty="0" err="1" smtClean="0"/>
              <a:t>Ayn</a:t>
            </a:r>
            <a:r>
              <a:rPr lang="en-US" dirty="0" smtClean="0"/>
              <a:t> Rand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35197"/>
            <a:ext cx="8001000" cy="35228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26624d12086cdd0ced6b00e2e51a3ae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2" y="582412"/>
            <a:ext cx="4572000" cy="6096000"/>
          </a:xfrm>
          <a:prstGeom prst="rect">
            <a:avLst/>
          </a:prstGeom>
        </p:spPr>
      </p:pic>
      <p:pic>
        <p:nvPicPr>
          <p:cNvPr id="10" name="Picture 9" descr="lightbulb-1024x676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11" y="3796994"/>
            <a:ext cx="3684656" cy="2432449"/>
          </a:xfrm>
          <a:prstGeom prst="rect">
            <a:avLst/>
          </a:prstGeom>
        </p:spPr>
      </p:pic>
      <p:pic>
        <p:nvPicPr>
          <p:cNvPr id="11" name="Picture 10" descr="5329231.jpg.p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173" y="837145"/>
            <a:ext cx="4608860" cy="132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Notes…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2428802"/>
            <a:ext cx="8480090" cy="367076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</a:rPr>
              <a:t>Answer questions for chapters 1 through 3. You must use COMPLETE SENTENCES. You may also use your book.</a:t>
            </a:r>
            <a:endParaRPr lang="en-US" sz="3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3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55"/>
            <a:ext cx="8913813" cy="4584463"/>
          </a:xfrm>
        </p:spPr>
        <p:txBody>
          <a:bodyPr/>
          <a:lstStyle/>
          <a:p>
            <a:r>
              <a:rPr lang="en-US" sz="4800" dirty="0" smtClean="0"/>
              <a:t>Word Specific Analysis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Lesson Two | </a:t>
            </a:r>
            <a:r>
              <a:rPr lang="en-US" u="sng" dirty="0" smtClean="0"/>
              <a:t>Anthem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03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To be able to understand the influence of word choice and language selection on the meaning, atmosphere, and tone of the </a:t>
            </a:r>
            <a:r>
              <a:rPr lang="en-US" sz="4000" b="1" dirty="0" smtClean="0">
                <a:solidFill>
                  <a:srgbClr val="000000"/>
                </a:solidFill>
              </a:rPr>
              <a:t>novella, </a:t>
            </a:r>
            <a:r>
              <a:rPr lang="en-US" sz="4000" b="1" u="sng" dirty="0" smtClean="0">
                <a:solidFill>
                  <a:srgbClr val="000000"/>
                </a:solidFill>
              </a:rPr>
              <a:t>Anthem</a:t>
            </a:r>
            <a:r>
              <a:rPr lang="en-US" sz="4000" b="1" dirty="0" smtClean="0">
                <a:solidFill>
                  <a:srgbClr val="000000"/>
                </a:solidFill>
              </a:rPr>
              <a:t>.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9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Literary Terms Clarification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61" y="2469951"/>
            <a:ext cx="8467252" cy="3670767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000000"/>
                </a:solidFill>
              </a:rPr>
              <a:t>Connotation</a:t>
            </a:r>
            <a:r>
              <a:rPr lang="en-US" sz="2800" b="1" dirty="0" smtClean="0">
                <a:solidFill>
                  <a:srgbClr val="000000"/>
                </a:solidFill>
              </a:rPr>
              <a:t>: societal implications that encompass a word. (Society’s definition of a word.)</a:t>
            </a:r>
          </a:p>
          <a:p>
            <a:r>
              <a:rPr lang="en-US" sz="2800" b="1" u="sng" dirty="0" smtClean="0">
                <a:solidFill>
                  <a:srgbClr val="000000"/>
                </a:solidFill>
              </a:rPr>
              <a:t>Atmosphere</a:t>
            </a:r>
            <a:r>
              <a:rPr lang="en-US" sz="2800" b="1" dirty="0" smtClean="0">
                <a:solidFill>
                  <a:srgbClr val="000000"/>
                </a:solidFill>
              </a:rPr>
              <a:t>: the mood created by the text.</a:t>
            </a:r>
          </a:p>
          <a:p>
            <a:r>
              <a:rPr lang="en-US" sz="2800" b="1" u="sng" dirty="0" smtClean="0">
                <a:solidFill>
                  <a:srgbClr val="000000"/>
                </a:solidFill>
              </a:rPr>
              <a:t>Tone</a:t>
            </a:r>
            <a:r>
              <a:rPr lang="en-US" sz="2800" b="1" dirty="0" smtClean="0">
                <a:solidFill>
                  <a:srgbClr val="000000"/>
                </a:solidFill>
              </a:rPr>
              <a:t>: the attitude a poet (or any writer) takes toward a character, event, or subject.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2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Hook  (Think, Pair, Share)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460" y="2316427"/>
            <a:ext cx="7610476" cy="367076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In your performance journal, be sure to jot down the first thing that you think of when I say a word. The word will change each time. For example:</a:t>
            </a:r>
          </a:p>
          <a:p>
            <a:r>
              <a:rPr lang="en-US" sz="3200" b="1" dirty="0" smtClean="0">
                <a:solidFill>
                  <a:srgbClr val="000000"/>
                </a:solidFill>
              </a:rPr>
              <a:t>I say rain. You think _______________ (cloud, England, spring, tears, blue, etc.). Write it down.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20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Symbolism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2763" y="2428081"/>
            <a:ext cx="4811049" cy="367076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Red: aggression, blood, danger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Yellow: caution, attention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Green: fresh, beginning, go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Blue: sadness, calmness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Purple: loyalty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White: purity, goodness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Black: evil, death, darkness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eye-color-wheel-10in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40" y="2861135"/>
            <a:ext cx="3489667" cy="25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20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Specific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559" y="2414518"/>
            <a:ext cx="8278341" cy="3851811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Each of you will receive a quotation that has been selected from the poem. Within the quotation, there will be underlined words. For each underlined word, you need to create a mind map of words that could:</a:t>
            </a:r>
          </a:p>
          <a:p>
            <a:pPr lvl="1"/>
            <a:r>
              <a:rPr lang="en-US" sz="4000" b="1" dirty="0" smtClean="0">
                <a:solidFill>
                  <a:srgbClr val="000000"/>
                </a:solidFill>
              </a:rPr>
              <a:t> replace that word and still have the same meaning AND/OR</a:t>
            </a:r>
          </a:p>
          <a:p>
            <a:pPr lvl="1"/>
            <a:r>
              <a:rPr lang="en-US" sz="4000" b="1" dirty="0" smtClean="0">
                <a:solidFill>
                  <a:srgbClr val="000000"/>
                </a:solidFill>
              </a:rPr>
              <a:t> other words that are connected to that word.</a:t>
            </a:r>
          </a:p>
          <a:p>
            <a:pPr marL="0" indent="0">
              <a:buNone/>
            </a:pPr>
            <a:r>
              <a:rPr lang="en-US" b="1" dirty="0" smtClean="0"/>
              <a:t>You must have at least THREE for each underlined word. You may use a thesaurus if necessary.</a:t>
            </a:r>
          </a:p>
        </p:txBody>
      </p:sp>
    </p:spTree>
    <p:extLst>
      <p:ext uri="{BB962C8B-B14F-4D97-AF65-F5344CB8AC3E}">
        <p14:creationId xmlns:p14="http://schemas.microsoft.com/office/powerpoint/2010/main" val="3971681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Quotation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4373" y="2288908"/>
            <a:ext cx="6475110" cy="39774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“The </a:t>
            </a:r>
            <a:r>
              <a:rPr lang="en-US" sz="2800" b="1" u="sng" dirty="0" smtClean="0">
                <a:solidFill>
                  <a:srgbClr val="A2C816"/>
                </a:solidFill>
              </a:rPr>
              <a:t>rain</a:t>
            </a:r>
            <a:r>
              <a:rPr lang="en-US" sz="2800" b="1" dirty="0" smtClean="0">
                <a:solidFill>
                  <a:srgbClr val="A2C816"/>
                </a:solidFill>
              </a:rPr>
              <a:t> </a:t>
            </a:r>
            <a:r>
              <a:rPr lang="en-US" sz="2800" b="1" dirty="0" smtClean="0"/>
              <a:t>set early in to-night,</a:t>
            </a:r>
          </a:p>
          <a:p>
            <a:pPr marL="0" indent="0">
              <a:buNone/>
            </a:pPr>
            <a:r>
              <a:rPr lang="en-US" sz="2800" b="1" dirty="0" smtClean="0"/>
              <a:t>The </a:t>
            </a:r>
            <a:r>
              <a:rPr lang="en-US" sz="2800" b="1" u="sng" dirty="0" smtClean="0">
                <a:solidFill>
                  <a:schemeClr val="accent1"/>
                </a:solidFill>
              </a:rPr>
              <a:t>sullen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smtClean="0"/>
              <a:t>wind was soon awake,</a:t>
            </a:r>
          </a:p>
          <a:p>
            <a:pPr marL="0" indent="0">
              <a:buNone/>
            </a:pPr>
            <a:r>
              <a:rPr lang="en-US" sz="2800" b="1" dirty="0" smtClean="0"/>
              <a:t>It </a:t>
            </a:r>
            <a:r>
              <a:rPr lang="en-US" sz="2800" b="1" u="sng" dirty="0" smtClean="0">
                <a:solidFill>
                  <a:srgbClr val="A2C816"/>
                </a:solidFill>
              </a:rPr>
              <a:t>tore</a:t>
            </a:r>
            <a:r>
              <a:rPr lang="en-US" sz="2800" b="1" dirty="0" smtClean="0">
                <a:solidFill>
                  <a:srgbClr val="A2C816"/>
                </a:solidFill>
              </a:rPr>
              <a:t> </a:t>
            </a:r>
            <a:r>
              <a:rPr lang="en-US" sz="2800" b="1" dirty="0" smtClean="0"/>
              <a:t>the elm-tops </a:t>
            </a:r>
            <a:r>
              <a:rPr lang="en-US" sz="2800" b="1" u="sng" dirty="0" smtClean="0">
                <a:solidFill>
                  <a:srgbClr val="A2C816"/>
                </a:solidFill>
              </a:rPr>
              <a:t>down</a:t>
            </a:r>
            <a:r>
              <a:rPr lang="en-US" sz="2800" b="1" dirty="0" smtClean="0">
                <a:solidFill>
                  <a:srgbClr val="A2C816"/>
                </a:solidFill>
              </a:rPr>
              <a:t> </a:t>
            </a:r>
            <a:r>
              <a:rPr lang="en-US" sz="2800" b="1" dirty="0" smtClean="0"/>
              <a:t>for </a:t>
            </a:r>
            <a:r>
              <a:rPr lang="en-US" sz="2800" b="1" u="sng" dirty="0" smtClean="0">
                <a:solidFill>
                  <a:srgbClr val="A2C816"/>
                </a:solidFill>
              </a:rPr>
              <a:t>spite</a:t>
            </a:r>
          </a:p>
          <a:p>
            <a:pPr marL="0" indent="0">
              <a:buNone/>
            </a:pPr>
            <a:r>
              <a:rPr lang="en-US" sz="2800" b="1" dirty="0" smtClean="0"/>
              <a:t>And did its worst to </a:t>
            </a:r>
            <a:r>
              <a:rPr lang="en-US" sz="2800" b="1" u="sng" dirty="0" smtClean="0">
                <a:solidFill>
                  <a:srgbClr val="A2C816"/>
                </a:solidFill>
              </a:rPr>
              <a:t>vex</a:t>
            </a:r>
            <a:r>
              <a:rPr lang="en-US" sz="2800" b="1" dirty="0" smtClean="0">
                <a:solidFill>
                  <a:srgbClr val="A2C816"/>
                </a:solidFill>
              </a:rPr>
              <a:t> </a:t>
            </a:r>
            <a:r>
              <a:rPr lang="en-US" sz="2800" b="1" dirty="0" smtClean="0"/>
              <a:t>the lake:</a:t>
            </a:r>
          </a:p>
          <a:p>
            <a:pPr marL="0" indent="0">
              <a:buNone/>
            </a:pPr>
            <a:r>
              <a:rPr lang="en-US" sz="2800" b="1" dirty="0" smtClean="0"/>
              <a:t>I listened with </a:t>
            </a:r>
            <a:r>
              <a:rPr lang="en-US" sz="2800" b="1" u="sng" dirty="0" smtClean="0">
                <a:solidFill>
                  <a:srgbClr val="A2C816"/>
                </a:solidFill>
              </a:rPr>
              <a:t>heart</a:t>
            </a:r>
            <a:r>
              <a:rPr lang="en-US" sz="2800" b="1" dirty="0" smtClean="0">
                <a:solidFill>
                  <a:srgbClr val="A2C816"/>
                </a:solidFill>
              </a:rPr>
              <a:t> </a:t>
            </a:r>
            <a:r>
              <a:rPr lang="en-US" sz="2800" b="1" dirty="0" smtClean="0"/>
              <a:t>fit to </a:t>
            </a:r>
            <a:r>
              <a:rPr lang="en-US" sz="2800" b="1" u="sng" dirty="0" smtClean="0">
                <a:solidFill>
                  <a:srgbClr val="A2C816"/>
                </a:solidFill>
              </a:rPr>
              <a:t>break</a:t>
            </a:r>
            <a:r>
              <a:rPr lang="en-US" sz="2800" b="1" dirty="0" smtClean="0"/>
              <a:t>.”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21036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00"/>
                </a:solidFill>
              </a:rPr>
              <a:t>To be able to understand the </a:t>
            </a:r>
            <a:r>
              <a:rPr lang="en-US" sz="4000" b="1" dirty="0" smtClean="0">
                <a:solidFill>
                  <a:srgbClr val="000000"/>
                </a:solidFill>
              </a:rPr>
              <a:t>characteristics of dystopian literature, comprehend plot, and recognize the role of characterization and setting.</a:t>
            </a:r>
            <a:endParaRPr lang="en-US" sz="4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677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Define.</a:t>
            </a:r>
            <a:endParaRPr lang="en-US" dirty="0"/>
          </a:p>
        </p:txBody>
      </p:sp>
      <p:pic>
        <p:nvPicPr>
          <p:cNvPr id="5" name="Picture 4" descr="ident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18191"/>
            <a:ext cx="6453079" cy="48398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990" y="2595562"/>
            <a:ext cx="3541910" cy="367076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Equality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Equity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Liberty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Anthem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Collectivism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Individualism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5329231.jp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65713" y="3857997"/>
            <a:ext cx="4212824" cy="120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9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Dystopian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263" y="2587104"/>
            <a:ext cx="7441982" cy="3670767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Futuristic Society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Bureaucratic Control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Lack of Individuality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Lack of Education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Rebel Protagonist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Me_we_co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50" y="2587104"/>
            <a:ext cx="3351495" cy="340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7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648" y="2595562"/>
            <a:ext cx="7610476" cy="3670767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Equality 7-2521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Union 5-3992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International 4-8818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Liberty 5-3000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Fraternity 2-5503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Saint of the Pyre</a:t>
            </a:r>
          </a:p>
          <a:p>
            <a:endParaRPr lang="en-US" dirty="0"/>
          </a:p>
        </p:txBody>
      </p:sp>
      <p:pic>
        <p:nvPicPr>
          <p:cNvPr id="4" name="Picture 3" descr="BmZetXlIMAAGOIb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94" y="2330158"/>
            <a:ext cx="3648130" cy="423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21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944" y="2595562"/>
            <a:ext cx="3913956" cy="3670767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In two or three sentences, write a description of the setting in your journal.  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Be sure to mention: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The Unmentionable Times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Uncharted Forest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</a:rPr>
              <a:t>The Living Halls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4" name="Picture 3" descr="zEnchantedForest8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1" y="2803746"/>
            <a:ext cx="40640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19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the Picture….</a:t>
            </a:r>
            <a:endParaRPr lang="en-US" dirty="0"/>
          </a:p>
        </p:txBody>
      </p:sp>
      <p:pic>
        <p:nvPicPr>
          <p:cNvPr id="4" name="Picture 3" descr="sweep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890" y="2642164"/>
            <a:ext cx="5377793" cy="358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1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the Picture….</a:t>
            </a:r>
            <a:endParaRPr lang="en-US" dirty="0"/>
          </a:p>
        </p:txBody>
      </p:sp>
      <p:pic>
        <p:nvPicPr>
          <p:cNvPr id="3" name="Picture 2" descr="67453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60" y="2359094"/>
            <a:ext cx="5041869" cy="394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 the Picture….</a:t>
            </a:r>
            <a:endParaRPr lang="en-US" dirty="0"/>
          </a:p>
        </p:txBody>
      </p:sp>
      <p:pic>
        <p:nvPicPr>
          <p:cNvPr id="4" name="Picture 3" descr="1965207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082" y="2693242"/>
            <a:ext cx="4723396" cy="34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5445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38</TotalTime>
  <Words>512</Words>
  <Application>Microsoft Macintosh PowerPoint</Application>
  <PresentationFormat>On-screen Show (4:3)</PresentationFormat>
  <Paragraphs>69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Perception</vt:lpstr>
      <vt:lpstr>                                   Ayn Rand</vt:lpstr>
      <vt:lpstr>Learning Objective</vt:lpstr>
      <vt:lpstr>Define.</vt:lpstr>
      <vt:lpstr>Dystopian Characteristics</vt:lpstr>
      <vt:lpstr>Meet the Characters</vt:lpstr>
      <vt:lpstr>The Society</vt:lpstr>
      <vt:lpstr>EXPLAIN the Picture….</vt:lpstr>
      <vt:lpstr>EXPLAIN the Picture….</vt:lpstr>
      <vt:lpstr>EXPLAIN the Picture….</vt:lpstr>
      <vt:lpstr>Reading Notes… </vt:lpstr>
      <vt:lpstr>Word Specific Analysis        Lesson Two | Anthem</vt:lpstr>
      <vt:lpstr>Learning Objective</vt:lpstr>
      <vt:lpstr>Literary Terms Clarification</vt:lpstr>
      <vt:lpstr>The Hook  (Think, Pair, Share)</vt:lpstr>
      <vt:lpstr>Color Symbolism</vt:lpstr>
      <vt:lpstr>Word Specific Analysis</vt:lpstr>
      <vt:lpstr>Example Quotation</vt:lpstr>
    </vt:vector>
  </TitlesOfParts>
  <Company>Indiana Unversity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Anthem</dc:title>
  <dc:creator>Kaylie Fougerousse</dc:creator>
  <cp:lastModifiedBy>Kaylie Fougerousse</cp:lastModifiedBy>
  <cp:revision>5</cp:revision>
  <dcterms:created xsi:type="dcterms:W3CDTF">2016-11-17T02:36:59Z</dcterms:created>
  <dcterms:modified xsi:type="dcterms:W3CDTF">2016-11-17T03:15:18Z</dcterms:modified>
</cp:coreProperties>
</file>